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7"/>
  </p:notesMasterIdLst>
  <p:sldIdLst>
    <p:sldId id="256" r:id="rId3"/>
    <p:sldId id="264" r:id="rId4"/>
    <p:sldId id="276" r:id="rId5"/>
    <p:sldId id="277" r:id="rId6"/>
    <p:sldId id="278" r:id="rId7"/>
    <p:sldId id="283" r:id="rId8"/>
    <p:sldId id="284" r:id="rId9"/>
    <p:sldId id="275" r:id="rId10"/>
    <p:sldId id="265" r:id="rId11"/>
    <p:sldId id="286" r:id="rId12"/>
    <p:sldId id="262" r:id="rId13"/>
    <p:sldId id="263" r:id="rId14"/>
    <p:sldId id="269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285" r:id="rId35"/>
    <p:sldId id="28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-7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46935-381A-4432-9F6D-2A4F2770026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81CA86A-8FDC-47D9-ACA9-F4F93F4312C6}">
      <dgm:prSet/>
      <dgm:spPr/>
      <dgm:t>
        <a:bodyPr/>
        <a:lstStyle/>
        <a:p>
          <a:r>
            <a:rPr lang="de-DE" b="0" i="0" baseline="0"/>
            <a:t>engagierte Mitarbeiter</a:t>
          </a:r>
          <a:endParaRPr lang="en-US"/>
        </a:p>
      </dgm:t>
    </dgm:pt>
    <dgm:pt modelId="{A7FD67BB-169E-473C-BAD8-E012179922E6}" type="parTrans" cxnId="{A93E4DDB-B4FE-4234-8C28-D50899069711}">
      <dgm:prSet/>
      <dgm:spPr/>
      <dgm:t>
        <a:bodyPr/>
        <a:lstStyle/>
        <a:p>
          <a:endParaRPr lang="en-US"/>
        </a:p>
      </dgm:t>
    </dgm:pt>
    <dgm:pt modelId="{A73840A4-F5DA-4087-BD1A-626E15B8BAB1}" type="sibTrans" cxnId="{A93E4DDB-B4FE-4234-8C28-D50899069711}">
      <dgm:prSet/>
      <dgm:spPr/>
      <dgm:t>
        <a:bodyPr/>
        <a:lstStyle/>
        <a:p>
          <a:endParaRPr lang="en-US"/>
        </a:p>
      </dgm:t>
    </dgm:pt>
    <dgm:pt modelId="{9EEBB431-5A2C-4E9C-91A3-8B35E3E23309}">
      <dgm:prSet/>
      <dgm:spPr/>
      <dgm:t>
        <a:bodyPr/>
        <a:lstStyle/>
        <a:p>
          <a:r>
            <a:rPr lang="de-DE" b="0" i="0" baseline="0"/>
            <a:t>gute Beobachtungsgabe</a:t>
          </a:r>
          <a:endParaRPr lang="en-US"/>
        </a:p>
      </dgm:t>
    </dgm:pt>
    <dgm:pt modelId="{D40CC740-2F8A-4BF9-AA41-7293E8310857}" type="parTrans" cxnId="{545BF673-9E8B-494A-96F5-6E676F56359E}">
      <dgm:prSet/>
      <dgm:spPr/>
      <dgm:t>
        <a:bodyPr/>
        <a:lstStyle/>
        <a:p>
          <a:endParaRPr lang="en-US"/>
        </a:p>
      </dgm:t>
    </dgm:pt>
    <dgm:pt modelId="{D79D4253-D768-4710-B9FC-C4C83E215EA2}" type="sibTrans" cxnId="{545BF673-9E8B-494A-96F5-6E676F56359E}">
      <dgm:prSet/>
      <dgm:spPr/>
      <dgm:t>
        <a:bodyPr/>
        <a:lstStyle/>
        <a:p>
          <a:endParaRPr lang="en-US"/>
        </a:p>
      </dgm:t>
    </dgm:pt>
    <dgm:pt modelId="{4A68408A-76F2-407D-84E9-5193BB434223}">
      <dgm:prSet/>
      <dgm:spPr/>
      <dgm:t>
        <a:bodyPr/>
        <a:lstStyle/>
        <a:p>
          <a:r>
            <a:rPr lang="de-DE" b="0" i="0" baseline="0" dirty="0"/>
            <a:t>Mut/Geduld/Fantasie</a:t>
          </a:r>
          <a:endParaRPr lang="en-US" dirty="0"/>
        </a:p>
      </dgm:t>
    </dgm:pt>
    <dgm:pt modelId="{21B1D535-59AA-4743-8764-CC0946F2E522}" type="parTrans" cxnId="{4EE2E030-0C9F-4322-AF94-9B6FDCC51C9C}">
      <dgm:prSet/>
      <dgm:spPr/>
      <dgm:t>
        <a:bodyPr/>
        <a:lstStyle/>
        <a:p>
          <a:endParaRPr lang="en-US"/>
        </a:p>
      </dgm:t>
    </dgm:pt>
    <dgm:pt modelId="{5BF0566E-4E64-446F-AD05-C2AF0CB239F3}" type="sibTrans" cxnId="{4EE2E030-0C9F-4322-AF94-9B6FDCC51C9C}">
      <dgm:prSet/>
      <dgm:spPr/>
      <dgm:t>
        <a:bodyPr/>
        <a:lstStyle/>
        <a:p>
          <a:endParaRPr lang="en-US"/>
        </a:p>
      </dgm:t>
    </dgm:pt>
    <dgm:pt modelId="{9205CAD5-267C-44BA-840A-2959DFCEEAB2}">
      <dgm:prSet/>
      <dgm:spPr/>
      <dgm:t>
        <a:bodyPr/>
        <a:lstStyle/>
        <a:p>
          <a:r>
            <a:rPr lang="de-DE" b="0" i="0" baseline="0" dirty="0"/>
            <a:t>umfassendes Wissen über UK</a:t>
          </a:r>
          <a:endParaRPr lang="en-US" dirty="0"/>
        </a:p>
      </dgm:t>
    </dgm:pt>
    <dgm:pt modelId="{07E19465-EAF4-47FF-966B-E1ADE8203617}" type="parTrans" cxnId="{9319D1CD-4481-43A0-B400-4BEAAEDA5514}">
      <dgm:prSet/>
      <dgm:spPr/>
      <dgm:t>
        <a:bodyPr/>
        <a:lstStyle/>
        <a:p>
          <a:endParaRPr lang="en-US"/>
        </a:p>
      </dgm:t>
    </dgm:pt>
    <dgm:pt modelId="{8AC43E8D-A31F-4EF6-A1A0-303F68E0ACBA}" type="sibTrans" cxnId="{9319D1CD-4481-43A0-B400-4BEAAEDA5514}">
      <dgm:prSet/>
      <dgm:spPr/>
      <dgm:t>
        <a:bodyPr/>
        <a:lstStyle/>
        <a:p>
          <a:endParaRPr lang="en-US"/>
        </a:p>
      </dgm:t>
    </dgm:pt>
    <dgm:pt modelId="{5E207783-AFA5-4073-81CB-32F5B4250191}">
      <dgm:prSet/>
      <dgm:spPr/>
      <dgm:t>
        <a:bodyPr/>
        <a:lstStyle/>
        <a:p>
          <a:r>
            <a:rPr lang="de-DE" b="0" i="0" baseline="0"/>
            <a:t>Aufklärungsarbeit</a:t>
          </a:r>
          <a:endParaRPr lang="en-US"/>
        </a:p>
      </dgm:t>
    </dgm:pt>
    <dgm:pt modelId="{F9FB42AB-2DA6-4607-9319-FFEBF16C0365}" type="parTrans" cxnId="{8E148498-044C-4492-AE48-16085AB6AB47}">
      <dgm:prSet/>
      <dgm:spPr/>
      <dgm:t>
        <a:bodyPr/>
        <a:lstStyle/>
        <a:p>
          <a:endParaRPr lang="en-US"/>
        </a:p>
      </dgm:t>
    </dgm:pt>
    <dgm:pt modelId="{57350A50-D490-4FB1-962B-EA4E186F46B4}" type="sibTrans" cxnId="{8E148498-044C-4492-AE48-16085AB6AB47}">
      <dgm:prSet/>
      <dgm:spPr/>
      <dgm:t>
        <a:bodyPr/>
        <a:lstStyle/>
        <a:p>
          <a:endParaRPr lang="en-US"/>
        </a:p>
      </dgm:t>
    </dgm:pt>
    <dgm:pt modelId="{E58DFD9D-6C15-4B2A-B3AC-BCF5D97C46A2}">
      <dgm:prSet/>
      <dgm:spPr/>
      <dgm:t>
        <a:bodyPr/>
        <a:lstStyle/>
        <a:p>
          <a:r>
            <a:rPr lang="de-DE" b="0" i="0" baseline="0" dirty="0"/>
            <a:t>altersgerechtes UK- Material</a:t>
          </a:r>
          <a:endParaRPr lang="en-US" dirty="0"/>
        </a:p>
      </dgm:t>
    </dgm:pt>
    <dgm:pt modelId="{F72E41E1-6670-407B-9F94-1A1C4D972384}" type="parTrans" cxnId="{831BF467-A4FE-4D52-AF9F-FF72926E92BD}">
      <dgm:prSet/>
      <dgm:spPr/>
      <dgm:t>
        <a:bodyPr/>
        <a:lstStyle/>
        <a:p>
          <a:endParaRPr lang="en-US"/>
        </a:p>
      </dgm:t>
    </dgm:pt>
    <dgm:pt modelId="{AD807415-00C2-481F-BC9D-07B6A0E0B163}" type="sibTrans" cxnId="{831BF467-A4FE-4D52-AF9F-FF72926E92BD}">
      <dgm:prSet/>
      <dgm:spPr/>
      <dgm:t>
        <a:bodyPr/>
        <a:lstStyle/>
        <a:p>
          <a:endParaRPr lang="en-US"/>
        </a:p>
      </dgm:t>
    </dgm:pt>
    <dgm:pt modelId="{AD3C637D-2072-484F-BE97-C19FAC9FCA62}">
      <dgm:prSet/>
      <dgm:spPr/>
      <dgm:t>
        <a:bodyPr/>
        <a:lstStyle/>
        <a:p>
          <a:r>
            <a:rPr lang="de-DE"/>
            <a:t>Zusammenarbeit mit Bezugssystemen</a:t>
          </a:r>
          <a:endParaRPr lang="en-US"/>
        </a:p>
      </dgm:t>
    </dgm:pt>
    <dgm:pt modelId="{15B67CF5-75D0-48DC-B312-A645F17909D1}" type="parTrans" cxnId="{DAD23A5C-5D56-4B0E-BB36-3A7AE0D3BF2B}">
      <dgm:prSet/>
      <dgm:spPr/>
      <dgm:t>
        <a:bodyPr/>
        <a:lstStyle/>
        <a:p>
          <a:endParaRPr lang="en-US"/>
        </a:p>
      </dgm:t>
    </dgm:pt>
    <dgm:pt modelId="{F5576A26-E2A5-4C3A-8AF7-CD9FE4F3E085}" type="sibTrans" cxnId="{DAD23A5C-5D56-4B0E-BB36-3A7AE0D3BF2B}">
      <dgm:prSet/>
      <dgm:spPr/>
      <dgm:t>
        <a:bodyPr/>
        <a:lstStyle/>
        <a:p>
          <a:endParaRPr lang="en-US"/>
        </a:p>
      </dgm:t>
    </dgm:pt>
    <dgm:pt modelId="{B6F6F76D-7357-4682-AB20-6C6ACE4CF3F5}">
      <dgm:prSet/>
      <dgm:spPr/>
      <dgm:t>
        <a:bodyPr/>
        <a:lstStyle/>
        <a:p>
          <a:r>
            <a:rPr lang="de-DE" dirty="0"/>
            <a:t>Logopäden, die sich mit UK auseinandersetzen/ anbieten</a:t>
          </a:r>
          <a:endParaRPr lang="en-US" dirty="0"/>
        </a:p>
      </dgm:t>
    </dgm:pt>
    <dgm:pt modelId="{FD4F2A9E-686D-4F7A-9D6E-8AD9B572B535}" type="parTrans" cxnId="{4F987EB5-43F0-4CC1-B35F-5EE894F32951}">
      <dgm:prSet/>
      <dgm:spPr/>
      <dgm:t>
        <a:bodyPr/>
        <a:lstStyle/>
        <a:p>
          <a:endParaRPr lang="en-US"/>
        </a:p>
      </dgm:t>
    </dgm:pt>
    <dgm:pt modelId="{E6E35C6B-CDFD-485C-B612-2E5B06020404}" type="sibTrans" cxnId="{4F987EB5-43F0-4CC1-B35F-5EE894F32951}">
      <dgm:prSet/>
      <dgm:spPr/>
      <dgm:t>
        <a:bodyPr/>
        <a:lstStyle/>
        <a:p>
          <a:endParaRPr lang="en-US"/>
        </a:p>
      </dgm:t>
    </dgm:pt>
    <dgm:pt modelId="{48027AFF-917C-458B-A3CC-E17BC58E8F0F}">
      <dgm:prSet/>
      <dgm:spPr/>
      <dgm:t>
        <a:bodyPr/>
        <a:lstStyle/>
        <a:p>
          <a:r>
            <a:rPr lang="de-DE"/>
            <a:t>finanzielle Möglichkeiten, um einrichtungsintern UK-Materialien anzuschaffen</a:t>
          </a:r>
          <a:endParaRPr lang="en-US"/>
        </a:p>
      </dgm:t>
    </dgm:pt>
    <dgm:pt modelId="{828389BB-0815-4180-BA95-71FDCC1F6971}" type="parTrans" cxnId="{FF6CCB05-EA1C-4ABC-A0A3-1A9011BFEE59}">
      <dgm:prSet/>
      <dgm:spPr/>
      <dgm:t>
        <a:bodyPr/>
        <a:lstStyle/>
        <a:p>
          <a:endParaRPr lang="en-US"/>
        </a:p>
      </dgm:t>
    </dgm:pt>
    <dgm:pt modelId="{660EAA5E-6796-47BC-8CD7-E3EB55E85C02}" type="sibTrans" cxnId="{FF6CCB05-EA1C-4ABC-A0A3-1A9011BFEE59}">
      <dgm:prSet/>
      <dgm:spPr/>
      <dgm:t>
        <a:bodyPr/>
        <a:lstStyle/>
        <a:p>
          <a:endParaRPr lang="en-US"/>
        </a:p>
      </dgm:t>
    </dgm:pt>
    <dgm:pt modelId="{804FB3F7-0FB0-4FB7-8417-75B00D794C1A}">
      <dgm:prSet/>
      <dgm:spPr/>
      <dgm:t>
        <a:bodyPr/>
        <a:lstStyle/>
        <a:p>
          <a:r>
            <a:rPr lang="de-DE"/>
            <a:t>Bewusstsein über die Wichtigkeit von Kommunikation (jeder Mensch will sich mitteilen)</a:t>
          </a:r>
          <a:endParaRPr lang="en-US"/>
        </a:p>
      </dgm:t>
    </dgm:pt>
    <dgm:pt modelId="{780D1C3B-9807-4667-9C5C-11ED605DE722}" type="parTrans" cxnId="{EFE0A367-FCAA-4BA3-8FE1-47DEFD891B5F}">
      <dgm:prSet/>
      <dgm:spPr/>
      <dgm:t>
        <a:bodyPr/>
        <a:lstStyle/>
        <a:p>
          <a:endParaRPr lang="en-US"/>
        </a:p>
      </dgm:t>
    </dgm:pt>
    <dgm:pt modelId="{58325CEA-DB44-46E7-B888-97FBAC2A6F79}" type="sibTrans" cxnId="{EFE0A367-FCAA-4BA3-8FE1-47DEFD891B5F}">
      <dgm:prSet/>
      <dgm:spPr/>
      <dgm:t>
        <a:bodyPr/>
        <a:lstStyle/>
        <a:p>
          <a:endParaRPr lang="en-US"/>
        </a:p>
      </dgm:t>
    </dgm:pt>
    <dgm:pt modelId="{6FE78E52-CA30-432E-A41B-0B00BDB495C0}">
      <dgm:prSet/>
      <dgm:spPr/>
      <dgm:t>
        <a:bodyPr/>
        <a:lstStyle/>
        <a:p>
          <a:r>
            <a:rPr lang="de-DE"/>
            <a:t>Bewusstsein, dass auch Kommunikation Teil der Eingliederungshilfe ist, da sonst Selbstbestimmung und Teilhabe nicht möglich ist</a:t>
          </a:r>
          <a:endParaRPr lang="en-US"/>
        </a:p>
      </dgm:t>
    </dgm:pt>
    <dgm:pt modelId="{71D19C16-1BAA-46E0-8D90-FE58B12CF2DF}" type="parTrans" cxnId="{F37402B3-FB01-44D3-8BDD-CF511B5D28DB}">
      <dgm:prSet/>
      <dgm:spPr/>
      <dgm:t>
        <a:bodyPr/>
        <a:lstStyle/>
        <a:p>
          <a:endParaRPr lang="en-US"/>
        </a:p>
      </dgm:t>
    </dgm:pt>
    <dgm:pt modelId="{534691BF-7B01-4B3E-BC47-4C270D0389AE}" type="sibTrans" cxnId="{F37402B3-FB01-44D3-8BDD-CF511B5D28DB}">
      <dgm:prSet/>
      <dgm:spPr/>
      <dgm:t>
        <a:bodyPr/>
        <a:lstStyle/>
        <a:p>
          <a:endParaRPr lang="en-US"/>
        </a:p>
      </dgm:t>
    </dgm:pt>
    <dgm:pt modelId="{277FD14E-3A4D-4897-9415-90017A99A0AE}">
      <dgm:prSet/>
      <dgm:spPr/>
      <dgm:t>
        <a:bodyPr/>
        <a:lstStyle/>
        <a:p>
          <a:r>
            <a:rPr lang="de-DE"/>
            <a:t>in Wohneinrichtungen personelle Kapazitäten</a:t>
          </a:r>
          <a:endParaRPr lang="en-US"/>
        </a:p>
      </dgm:t>
    </dgm:pt>
    <dgm:pt modelId="{B891DD6C-CDD9-4089-946D-0DBE98560551}" type="parTrans" cxnId="{3C8BABD2-0F89-4D10-BCE2-16B23CABEE3F}">
      <dgm:prSet/>
      <dgm:spPr/>
      <dgm:t>
        <a:bodyPr/>
        <a:lstStyle/>
        <a:p>
          <a:endParaRPr lang="en-US"/>
        </a:p>
      </dgm:t>
    </dgm:pt>
    <dgm:pt modelId="{EBCC9FBC-2284-4F11-93D5-482139B61660}" type="sibTrans" cxnId="{3C8BABD2-0F89-4D10-BCE2-16B23CABEE3F}">
      <dgm:prSet/>
      <dgm:spPr/>
      <dgm:t>
        <a:bodyPr/>
        <a:lstStyle/>
        <a:p>
          <a:endParaRPr lang="en-US"/>
        </a:p>
      </dgm:t>
    </dgm:pt>
    <dgm:pt modelId="{04D99830-DE47-4EE8-82BE-782C385BC0F8}" type="pres">
      <dgm:prSet presAssocID="{DF546935-381A-4432-9F6D-2A4F27700264}" presName="diagram" presStyleCnt="0">
        <dgm:presLayoutVars>
          <dgm:dir/>
          <dgm:resizeHandles val="exact"/>
        </dgm:presLayoutVars>
      </dgm:prSet>
      <dgm:spPr/>
    </dgm:pt>
    <dgm:pt modelId="{88E34DD9-AF7E-4AD5-BE64-057E50614D6C}" type="pres">
      <dgm:prSet presAssocID="{381CA86A-8FDC-47D9-ACA9-F4F93F4312C6}" presName="node" presStyleLbl="node1" presStyleIdx="0" presStyleCnt="12">
        <dgm:presLayoutVars>
          <dgm:bulletEnabled val="1"/>
        </dgm:presLayoutVars>
      </dgm:prSet>
      <dgm:spPr/>
    </dgm:pt>
    <dgm:pt modelId="{4B8AF4B5-DD04-4116-A852-031F53FB3678}" type="pres">
      <dgm:prSet presAssocID="{A73840A4-F5DA-4087-BD1A-626E15B8BAB1}" presName="sibTrans" presStyleCnt="0"/>
      <dgm:spPr/>
    </dgm:pt>
    <dgm:pt modelId="{F6394F2F-EEF2-4C91-AFEB-710CE3901F49}" type="pres">
      <dgm:prSet presAssocID="{9EEBB431-5A2C-4E9C-91A3-8B35E3E23309}" presName="node" presStyleLbl="node1" presStyleIdx="1" presStyleCnt="12">
        <dgm:presLayoutVars>
          <dgm:bulletEnabled val="1"/>
        </dgm:presLayoutVars>
      </dgm:prSet>
      <dgm:spPr/>
    </dgm:pt>
    <dgm:pt modelId="{B5439F2E-6E98-4120-810D-A72FCA234DB9}" type="pres">
      <dgm:prSet presAssocID="{D79D4253-D768-4710-B9FC-C4C83E215EA2}" presName="sibTrans" presStyleCnt="0"/>
      <dgm:spPr/>
    </dgm:pt>
    <dgm:pt modelId="{23C0233F-C8B2-4251-B8E1-313EE50D1B8D}" type="pres">
      <dgm:prSet presAssocID="{4A68408A-76F2-407D-84E9-5193BB434223}" presName="node" presStyleLbl="node1" presStyleIdx="2" presStyleCnt="12">
        <dgm:presLayoutVars>
          <dgm:bulletEnabled val="1"/>
        </dgm:presLayoutVars>
      </dgm:prSet>
      <dgm:spPr/>
    </dgm:pt>
    <dgm:pt modelId="{48D16D73-3735-4A01-84B0-D260948B074B}" type="pres">
      <dgm:prSet presAssocID="{5BF0566E-4E64-446F-AD05-C2AF0CB239F3}" presName="sibTrans" presStyleCnt="0"/>
      <dgm:spPr/>
    </dgm:pt>
    <dgm:pt modelId="{1BCF1B7C-DE0E-470C-87B2-8BC8ECD8BE4C}" type="pres">
      <dgm:prSet presAssocID="{9205CAD5-267C-44BA-840A-2959DFCEEAB2}" presName="node" presStyleLbl="node1" presStyleIdx="3" presStyleCnt="12">
        <dgm:presLayoutVars>
          <dgm:bulletEnabled val="1"/>
        </dgm:presLayoutVars>
      </dgm:prSet>
      <dgm:spPr/>
    </dgm:pt>
    <dgm:pt modelId="{7096CB80-4E95-4477-A23A-1AF1C2A01389}" type="pres">
      <dgm:prSet presAssocID="{8AC43E8D-A31F-4EF6-A1A0-303F68E0ACBA}" presName="sibTrans" presStyleCnt="0"/>
      <dgm:spPr/>
    </dgm:pt>
    <dgm:pt modelId="{EF9C7138-C247-45D3-8C07-5F910DDFB3A2}" type="pres">
      <dgm:prSet presAssocID="{5E207783-AFA5-4073-81CB-32F5B4250191}" presName="node" presStyleLbl="node1" presStyleIdx="4" presStyleCnt="12">
        <dgm:presLayoutVars>
          <dgm:bulletEnabled val="1"/>
        </dgm:presLayoutVars>
      </dgm:prSet>
      <dgm:spPr/>
    </dgm:pt>
    <dgm:pt modelId="{08D2FD0A-EFC7-404E-B254-C1759D28D356}" type="pres">
      <dgm:prSet presAssocID="{57350A50-D490-4FB1-962B-EA4E186F46B4}" presName="sibTrans" presStyleCnt="0"/>
      <dgm:spPr/>
    </dgm:pt>
    <dgm:pt modelId="{6DA02852-D671-41BC-85B7-986E81D9AEBB}" type="pres">
      <dgm:prSet presAssocID="{E58DFD9D-6C15-4B2A-B3AC-BCF5D97C46A2}" presName="node" presStyleLbl="node1" presStyleIdx="5" presStyleCnt="12">
        <dgm:presLayoutVars>
          <dgm:bulletEnabled val="1"/>
        </dgm:presLayoutVars>
      </dgm:prSet>
      <dgm:spPr/>
    </dgm:pt>
    <dgm:pt modelId="{DCF944B2-8F7E-4AC0-88A9-9E25F824A1B8}" type="pres">
      <dgm:prSet presAssocID="{AD807415-00C2-481F-BC9D-07B6A0E0B163}" presName="sibTrans" presStyleCnt="0"/>
      <dgm:spPr/>
    </dgm:pt>
    <dgm:pt modelId="{9A0C7123-C4B6-4DAF-9E74-8E9E10B22C0E}" type="pres">
      <dgm:prSet presAssocID="{AD3C637D-2072-484F-BE97-C19FAC9FCA62}" presName="node" presStyleLbl="node1" presStyleIdx="6" presStyleCnt="12">
        <dgm:presLayoutVars>
          <dgm:bulletEnabled val="1"/>
        </dgm:presLayoutVars>
      </dgm:prSet>
      <dgm:spPr/>
    </dgm:pt>
    <dgm:pt modelId="{EC85DD00-9334-4A1B-A5B4-B385F654A85D}" type="pres">
      <dgm:prSet presAssocID="{F5576A26-E2A5-4C3A-8AF7-CD9FE4F3E085}" presName="sibTrans" presStyleCnt="0"/>
      <dgm:spPr/>
    </dgm:pt>
    <dgm:pt modelId="{72219282-0C36-4530-8257-923A9B589B36}" type="pres">
      <dgm:prSet presAssocID="{B6F6F76D-7357-4682-AB20-6C6ACE4CF3F5}" presName="node" presStyleLbl="node1" presStyleIdx="7" presStyleCnt="12">
        <dgm:presLayoutVars>
          <dgm:bulletEnabled val="1"/>
        </dgm:presLayoutVars>
      </dgm:prSet>
      <dgm:spPr/>
    </dgm:pt>
    <dgm:pt modelId="{82FD698A-36DB-4B3F-B847-0ADADC861E7F}" type="pres">
      <dgm:prSet presAssocID="{E6E35C6B-CDFD-485C-B612-2E5B06020404}" presName="sibTrans" presStyleCnt="0"/>
      <dgm:spPr/>
    </dgm:pt>
    <dgm:pt modelId="{D462DFDD-00D6-42EE-8418-92164C4E3F30}" type="pres">
      <dgm:prSet presAssocID="{48027AFF-917C-458B-A3CC-E17BC58E8F0F}" presName="node" presStyleLbl="node1" presStyleIdx="8" presStyleCnt="12">
        <dgm:presLayoutVars>
          <dgm:bulletEnabled val="1"/>
        </dgm:presLayoutVars>
      </dgm:prSet>
      <dgm:spPr/>
    </dgm:pt>
    <dgm:pt modelId="{889D1A2A-FBF1-47BA-AFA4-CE8DC7A6F5EB}" type="pres">
      <dgm:prSet presAssocID="{660EAA5E-6796-47BC-8CD7-E3EB55E85C02}" presName="sibTrans" presStyleCnt="0"/>
      <dgm:spPr/>
    </dgm:pt>
    <dgm:pt modelId="{F0392C77-037B-4F98-A94E-9A91A9C643CE}" type="pres">
      <dgm:prSet presAssocID="{804FB3F7-0FB0-4FB7-8417-75B00D794C1A}" presName="node" presStyleLbl="node1" presStyleIdx="9" presStyleCnt="12">
        <dgm:presLayoutVars>
          <dgm:bulletEnabled val="1"/>
        </dgm:presLayoutVars>
      </dgm:prSet>
      <dgm:spPr/>
    </dgm:pt>
    <dgm:pt modelId="{8770A080-96B9-47E8-8003-2087EB0F788C}" type="pres">
      <dgm:prSet presAssocID="{58325CEA-DB44-46E7-B888-97FBAC2A6F79}" presName="sibTrans" presStyleCnt="0"/>
      <dgm:spPr/>
    </dgm:pt>
    <dgm:pt modelId="{2975E2A6-DDEA-4D5E-8F7F-DF76D4961E43}" type="pres">
      <dgm:prSet presAssocID="{6FE78E52-CA30-432E-A41B-0B00BDB495C0}" presName="node" presStyleLbl="node1" presStyleIdx="10" presStyleCnt="12">
        <dgm:presLayoutVars>
          <dgm:bulletEnabled val="1"/>
        </dgm:presLayoutVars>
      </dgm:prSet>
      <dgm:spPr/>
    </dgm:pt>
    <dgm:pt modelId="{2E9890AA-0B82-4A73-A5B7-9BF491A53AD2}" type="pres">
      <dgm:prSet presAssocID="{534691BF-7B01-4B3E-BC47-4C270D0389AE}" presName="sibTrans" presStyleCnt="0"/>
      <dgm:spPr/>
    </dgm:pt>
    <dgm:pt modelId="{BA746316-F92E-433F-AE51-78850181ECD5}" type="pres">
      <dgm:prSet presAssocID="{277FD14E-3A4D-4897-9415-90017A99A0A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F6CCB05-EA1C-4ABC-A0A3-1A9011BFEE59}" srcId="{DF546935-381A-4432-9F6D-2A4F27700264}" destId="{48027AFF-917C-458B-A3CC-E17BC58E8F0F}" srcOrd="8" destOrd="0" parTransId="{828389BB-0815-4180-BA95-71FDCC1F6971}" sibTransId="{660EAA5E-6796-47BC-8CD7-E3EB55E85C02}"/>
    <dgm:cxn modelId="{F8990C10-5F4C-4CBB-957E-1AB6194BB7F7}" type="presOf" srcId="{6FE78E52-CA30-432E-A41B-0B00BDB495C0}" destId="{2975E2A6-DDEA-4D5E-8F7F-DF76D4961E43}" srcOrd="0" destOrd="0" presId="urn:microsoft.com/office/officeart/2005/8/layout/default"/>
    <dgm:cxn modelId="{A28D6A15-C462-4E0B-AC63-816182965048}" type="presOf" srcId="{9205CAD5-267C-44BA-840A-2959DFCEEAB2}" destId="{1BCF1B7C-DE0E-470C-87B2-8BC8ECD8BE4C}" srcOrd="0" destOrd="0" presId="urn:microsoft.com/office/officeart/2005/8/layout/default"/>
    <dgm:cxn modelId="{14CC6E26-68A5-4F28-B3CE-D8B978371410}" type="presOf" srcId="{5E207783-AFA5-4073-81CB-32F5B4250191}" destId="{EF9C7138-C247-45D3-8C07-5F910DDFB3A2}" srcOrd="0" destOrd="0" presId="urn:microsoft.com/office/officeart/2005/8/layout/default"/>
    <dgm:cxn modelId="{4EE2E030-0C9F-4322-AF94-9B6FDCC51C9C}" srcId="{DF546935-381A-4432-9F6D-2A4F27700264}" destId="{4A68408A-76F2-407D-84E9-5193BB434223}" srcOrd="2" destOrd="0" parTransId="{21B1D535-59AA-4743-8764-CC0946F2E522}" sibTransId="{5BF0566E-4E64-446F-AD05-C2AF0CB239F3}"/>
    <dgm:cxn modelId="{DAD23A5C-5D56-4B0E-BB36-3A7AE0D3BF2B}" srcId="{DF546935-381A-4432-9F6D-2A4F27700264}" destId="{AD3C637D-2072-484F-BE97-C19FAC9FCA62}" srcOrd="6" destOrd="0" parTransId="{15B67CF5-75D0-48DC-B312-A645F17909D1}" sibTransId="{F5576A26-E2A5-4C3A-8AF7-CD9FE4F3E085}"/>
    <dgm:cxn modelId="{EFE0A367-FCAA-4BA3-8FE1-47DEFD891B5F}" srcId="{DF546935-381A-4432-9F6D-2A4F27700264}" destId="{804FB3F7-0FB0-4FB7-8417-75B00D794C1A}" srcOrd="9" destOrd="0" parTransId="{780D1C3B-9807-4667-9C5C-11ED605DE722}" sibTransId="{58325CEA-DB44-46E7-B888-97FBAC2A6F79}"/>
    <dgm:cxn modelId="{831BF467-A4FE-4D52-AF9F-FF72926E92BD}" srcId="{DF546935-381A-4432-9F6D-2A4F27700264}" destId="{E58DFD9D-6C15-4B2A-B3AC-BCF5D97C46A2}" srcOrd="5" destOrd="0" parTransId="{F72E41E1-6670-407B-9F94-1A1C4D972384}" sibTransId="{AD807415-00C2-481F-BC9D-07B6A0E0B163}"/>
    <dgm:cxn modelId="{545BF673-9E8B-494A-96F5-6E676F56359E}" srcId="{DF546935-381A-4432-9F6D-2A4F27700264}" destId="{9EEBB431-5A2C-4E9C-91A3-8B35E3E23309}" srcOrd="1" destOrd="0" parTransId="{D40CC740-2F8A-4BF9-AA41-7293E8310857}" sibTransId="{D79D4253-D768-4710-B9FC-C4C83E215EA2}"/>
    <dgm:cxn modelId="{273EFD5A-CEF1-4730-AA29-379964B1A88F}" type="presOf" srcId="{9EEBB431-5A2C-4E9C-91A3-8B35E3E23309}" destId="{F6394F2F-EEF2-4C91-AFEB-710CE3901F49}" srcOrd="0" destOrd="0" presId="urn:microsoft.com/office/officeart/2005/8/layout/default"/>
    <dgm:cxn modelId="{D82AEE7B-9B7E-4F50-BD64-316A1CA5DAFA}" type="presOf" srcId="{48027AFF-917C-458B-A3CC-E17BC58E8F0F}" destId="{D462DFDD-00D6-42EE-8418-92164C4E3F30}" srcOrd="0" destOrd="0" presId="urn:microsoft.com/office/officeart/2005/8/layout/default"/>
    <dgm:cxn modelId="{9F327C81-A1CD-41B3-BAE8-C4EC96A24593}" type="presOf" srcId="{E58DFD9D-6C15-4B2A-B3AC-BCF5D97C46A2}" destId="{6DA02852-D671-41BC-85B7-986E81D9AEBB}" srcOrd="0" destOrd="0" presId="urn:microsoft.com/office/officeart/2005/8/layout/default"/>
    <dgm:cxn modelId="{21510689-E3FD-4BBD-B7B7-B58EB723EFCA}" type="presOf" srcId="{B6F6F76D-7357-4682-AB20-6C6ACE4CF3F5}" destId="{72219282-0C36-4530-8257-923A9B589B36}" srcOrd="0" destOrd="0" presId="urn:microsoft.com/office/officeart/2005/8/layout/default"/>
    <dgm:cxn modelId="{B36F738B-F86C-492F-B170-2AD93784B2CE}" type="presOf" srcId="{AD3C637D-2072-484F-BE97-C19FAC9FCA62}" destId="{9A0C7123-C4B6-4DAF-9E74-8E9E10B22C0E}" srcOrd="0" destOrd="0" presId="urn:microsoft.com/office/officeart/2005/8/layout/default"/>
    <dgm:cxn modelId="{8E148498-044C-4492-AE48-16085AB6AB47}" srcId="{DF546935-381A-4432-9F6D-2A4F27700264}" destId="{5E207783-AFA5-4073-81CB-32F5B4250191}" srcOrd="4" destOrd="0" parTransId="{F9FB42AB-2DA6-4607-9319-FFEBF16C0365}" sibTransId="{57350A50-D490-4FB1-962B-EA4E186F46B4}"/>
    <dgm:cxn modelId="{F37402B3-FB01-44D3-8BDD-CF511B5D28DB}" srcId="{DF546935-381A-4432-9F6D-2A4F27700264}" destId="{6FE78E52-CA30-432E-A41B-0B00BDB495C0}" srcOrd="10" destOrd="0" parTransId="{71D19C16-1BAA-46E0-8D90-FE58B12CF2DF}" sibTransId="{534691BF-7B01-4B3E-BC47-4C270D0389AE}"/>
    <dgm:cxn modelId="{4F987EB5-43F0-4CC1-B35F-5EE894F32951}" srcId="{DF546935-381A-4432-9F6D-2A4F27700264}" destId="{B6F6F76D-7357-4682-AB20-6C6ACE4CF3F5}" srcOrd="7" destOrd="0" parTransId="{FD4F2A9E-686D-4F7A-9D6E-8AD9B572B535}" sibTransId="{E6E35C6B-CDFD-485C-B612-2E5B06020404}"/>
    <dgm:cxn modelId="{72BCE7BF-5370-4101-B268-633746C0E8D3}" type="presOf" srcId="{804FB3F7-0FB0-4FB7-8417-75B00D794C1A}" destId="{F0392C77-037B-4F98-A94E-9A91A9C643CE}" srcOrd="0" destOrd="0" presId="urn:microsoft.com/office/officeart/2005/8/layout/default"/>
    <dgm:cxn modelId="{9319D1CD-4481-43A0-B400-4BEAAEDA5514}" srcId="{DF546935-381A-4432-9F6D-2A4F27700264}" destId="{9205CAD5-267C-44BA-840A-2959DFCEEAB2}" srcOrd="3" destOrd="0" parTransId="{07E19465-EAF4-47FF-966B-E1ADE8203617}" sibTransId="{8AC43E8D-A31F-4EF6-A1A0-303F68E0ACBA}"/>
    <dgm:cxn modelId="{3C8BABD2-0F89-4D10-BCE2-16B23CABEE3F}" srcId="{DF546935-381A-4432-9F6D-2A4F27700264}" destId="{277FD14E-3A4D-4897-9415-90017A99A0AE}" srcOrd="11" destOrd="0" parTransId="{B891DD6C-CDD9-4089-946D-0DBE98560551}" sibTransId="{EBCC9FBC-2284-4F11-93D5-482139B61660}"/>
    <dgm:cxn modelId="{D8EAE1D2-AB4C-4639-BC5C-AB1F4C973DDB}" type="presOf" srcId="{DF546935-381A-4432-9F6D-2A4F27700264}" destId="{04D99830-DE47-4EE8-82BE-782C385BC0F8}" srcOrd="0" destOrd="0" presId="urn:microsoft.com/office/officeart/2005/8/layout/default"/>
    <dgm:cxn modelId="{A93E4DDB-B4FE-4234-8C28-D50899069711}" srcId="{DF546935-381A-4432-9F6D-2A4F27700264}" destId="{381CA86A-8FDC-47D9-ACA9-F4F93F4312C6}" srcOrd="0" destOrd="0" parTransId="{A7FD67BB-169E-473C-BAD8-E012179922E6}" sibTransId="{A73840A4-F5DA-4087-BD1A-626E15B8BAB1}"/>
    <dgm:cxn modelId="{DF3320DC-1672-48CB-A313-45B8AE84B707}" type="presOf" srcId="{381CA86A-8FDC-47D9-ACA9-F4F93F4312C6}" destId="{88E34DD9-AF7E-4AD5-BE64-057E50614D6C}" srcOrd="0" destOrd="0" presId="urn:microsoft.com/office/officeart/2005/8/layout/default"/>
    <dgm:cxn modelId="{E5D26EE3-A201-4BED-9044-BF99063B5680}" type="presOf" srcId="{277FD14E-3A4D-4897-9415-90017A99A0AE}" destId="{BA746316-F92E-433F-AE51-78850181ECD5}" srcOrd="0" destOrd="0" presId="urn:microsoft.com/office/officeart/2005/8/layout/default"/>
    <dgm:cxn modelId="{BA291DEE-EC4E-47DD-A44E-EFF2DAB314AC}" type="presOf" srcId="{4A68408A-76F2-407D-84E9-5193BB434223}" destId="{23C0233F-C8B2-4251-B8E1-313EE50D1B8D}" srcOrd="0" destOrd="0" presId="urn:microsoft.com/office/officeart/2005/8/layout/default"/>
    <dgm:cxn modelId="{7A851177-DC1A-4D73-99DD-005066E26F89}" type="presParOf" srcId="{04D99830-DE47-4EE8-82BE-782C385BC0F8}" destId="{88E34DD9-AF7E-4AD5-BE64-057E50614D6C}" srcOrd="0" destOrd="0" presId="urn:microsoft.com/office/officeart/2005/8/layout/default"/>
    <dgm:cxn modelId="{89D714AF-3460-4B61-B913-899218F34F32}" type="presParOf" srcId="{04D99830-DE47-4EE8-82BE-782C385BC0F8}" destId="{4B8AF4B5-DD04-4116-A852-031F53FB3678}" srcOrd="1" destOrd="0" presId="urn:microsoft.com/office/officeart/2005/8/layout/default"/>
    <dgm:cxn modelId="{1110CA1B-A0C5-4C41-9AAB-72E0D78DDCB6}" type="presParOf" srcId="{04D99830-DE47-4EE8-82BE-782C385BC0F8}" destId="{F6394F2F-EEF2-4C91-AFEB-710CE3901F49}" srcOrd="2" destOrd="0" presId="urn:microsoft.com/office/officeart/2005/8/layout/default"/>
    <dgm:cxn modelId="{E08D88B9-DC04-4F07-A5BA-61598B07EAEB}" type="presParOf" srcId="{04D99830-DE47-4EE8-82BE-782C385BC0F8}" destId="{B5439F2E-6E98-4120-810D-A72FCA234DB9}" srcOrd="3" destOrd="0" presId="urn:microsoft.com/office/officeart/2005/8/layout/default"/>
    <dgm:cxn modelId="{31E38126-2CFC-4047-99C6-18640614A6EF}" type="presParOf" srcId="{04D99830-DE47-4EE8-82BE-782C385BC0F8}" destId="{23C0233F-C8B2-4251-B8E1-313EE50D1B8D}" srcOrd="4" destOrd="0" presId="urn:microsoft.com/office/officeart/2005/8/layout/default"/>
    <dgm:cxn modelId="{2C91DA64-C15F-4183-9E2B-8B05C5679E63}" type="presParOf" srcId="{04D99830-DE47-4EE8-82BE-782C385BC0F8}" destId="{48D16D73-3735-4A01-84B0-D260948B074B}" srcOrd="5" destOrd="0" presId="urn:microsoft.com/office/officeart/2005/8/layout/default"/>
    <dgm:cxn modelId="{30B69C2E-BC2E-4B17-92EA-98352151B48F}" type="presParOf" srcId="{04D99830-DE47-4EE8-82BE-782C385BC0F8}" destId="{1BCF1B7C-DE0E-470C-87B2-8BC8ECD8BE4C}" srcOrd="6" destOrd="0" presId="urn:microsoft.com/office/officeart/2005/8/layout/default"/>
    <dgm:cxn modelId="{86967954-9681-4B41-94A4-43A28A93B038}" type="presParOf" srcId="{04D99830-DE47-4EE8-82BE-782C385BC0F8}" destId="{7096CB80-4E95-4477-A23A-1AF1C2A01389}" srcOrd="7" destOrd="0" presId="urn:microsoft.com/office/officeart/2005/8/layout/default"/>
    <dgm:cxn modelId="{06631E39-321D-4C8B-8DD4-9C5373CB4F46}" type="presParOf" srcId="{04D99830-DE47-4EE8-82BE-782C385BC0F8}" destId="{EF9C7138-C247-45D3-8C07-5F910DDFB3A2}" srcOrd="8" destOrd="0" presId="urn:microsoft.com/office/officeart/2005/8/layout/default"/>
    <dgm:cxn modelId="{24112067-2FAB-4CF2-A720-235194A72E6F}" type="presParOf" srcId="{04D99830-DE47-4EE8-82BE-782C385BC0F8}" destId="{08D2FD0A-EFC7-404E-B254-C1759D28D356}" srcOrd="9" destOrd="0" presId="urn:microsoft.com/office/officeart/2005/8/layout/default"/>
    <dgm:cxn modelId="{B16D030E-E96F-44B6-BB1D-1856F0AF344F}" type="presParOf" srcId="{04D99830-DE47-4EE8-82BE-782C385BC0F8}" destId="{6DA02852-D671-41BC-85B7-986E81D9AEBB}" srcOrd="10" destOrd="0" presId="urn:microsoft.com/office/officeart/2005/8/layout/default"/>
    <dgm:cxn modelId="{091DEDD9-CC30-45D1-A50C-D5E18E8DDA12}" type="presParOf" srcId="{04D99830-DE47-4EE8-82BE-782C385BC0F8}" destId="{DCF944B2-8F7E-4AC0-88A9-9E25F824A1B8}" srcOrd="11" destOrd="0" presId="urn:microsoft.com/office/officeart/2005/8/layout/default"/>
    <dgm:cxn modelId="{B0838BD1-BB18-42E6-928E-BD295FF894D3}" type="presParOf" srcId="{04D99830-DE47-4EE8-82BE-782C385BC0F8}" destId="{9A0C7123-C4B6-4DAF-9E74-8E9E10B22C0E}" srcOrd="12" destOrd="0" presId="urn:microsoft.com/office/officeart/2005/8/layout/default"/>
    <dgm:cxn modelId="{715DBE22-73E5-46F8-8080-154D4D45C27F}" type="presParOf" srcId="{04D99830-DE47-4EE8-82BE-782C385BC0F8}" destId="{EC85DD00-9334-4A1B-A5B4-B385F654A85D}" srcOrd="13" destOrd="0" presId="urn:microsoft.com/office/officeart/2005/8/layout/default"/>
    <dgm:cxn modelId="{701C883B-28C7-4A0D-AC7A-499514B67BC9}" type="presParOf" srcId="{04D99830-DE47-4EE8-82BE-782C385BC0F8}" destId="{72219282-0C36-4530-8257-923A9B589B36}" srcOrd="14" destOrd="0" presId="urn:microsoft.com/office/officeart/2005/8/layout/default"/>
    <dgm:cxn modelId="{DDDFCBE7-1706-4F4C-8533-D3BFD2BA9F05}" type="presParOf" srcId="{04D99830-DE47-4EE8-82BE-782C385BC0F8}" destId="{82FD698A-36DB-4B3F-B847-0ADADC861E7F}" srcOrd="15" destOrd="0" presId="urn:microsoft.com/office/officeart/2005/8/layout/default"/>
    <dgm:cxn modelId="{6BBDEBC6-9008-41A7-8ED0-5416E41AA79B}" type="presParOf" srcId="{04D99830-DE47-4EE8-82BE-782C385BC0F8}" destId="{D462DFDD-00D6-42EE-8418-92164C4E3F30}" srcOrd="16" destOrd="0" presId="urn:microsoft.com/office/officeart/2005/8/layout/default"/>
    <dgm:cxn modelId="{37528B63-B6FC-47F0-B14D-57F9D4C6A668}" type="presParOf" srcId="{04D99830-DE47-4EE8-82BE-782C385BC0F8}" destId="{889D1A2A-FBF1-47BA-AFA4-CE8DC7A6F5EB}" srcOrd="17" destOrd="0" presId="urn:microsoft.com/office/officeart/2005/8/layout/default"/>
    <dgm:cxn modelId="{AD8130F9-9B72-44B0-A35F-B3AD5D624D87}" type="presParOf" srcId="{04D99830-DE47-4EE8-82BE-782C385BC0F8}" destId="{F0392C77-037B-4F98-A94E-9A91A9C643CE}" srcOrd="18" destOrd="0" presId="urn:microsoft.com/office/officeart/2005/8/layout/default"/>
    <dgm:cxn modelId="{65F30C9E-F76B-4179-99E1-868FD383926A}" type="presParOf" srcId="{04D99830-DE47-4EE8-82BE-782C385BC0F8}" destId="{8770A080-96B9-47E8-8003-2087EB0F788C}" srcOrd="19" destOrd="0" presId="urn:microsoft.com/office/officeart/2005/8/layout/default"/>
    <dgm:cxn modelId="{35D6FD3D-58C9-425D-81F6-2A45F32CF1B3}" type="presParOf" srcId="{04D99830-DE47-4EE8-82BE-782C385BC0F8}" destId="{2975E2A6-DDEA-4D5E-8F7F-DF76D4961E43}" srcOrd="20" destOrd="0" presId="urn:microsoft.com/office/officeart/2005/8/layout/default"/>
    <dgm:cxn modelId="{58E86DCC-9A66-4782-BD5C-101983F77DD0}" type="presParOf" srcId="{04D99830-DE47-4EE8-82BE-782C385BC0F8}" destId="{2E9890AA-0B82-4A73-A5B7-9BF491A53AD2}" srcOrd="21" destOrd="0" presId="urn:microsoft.com/office/officeart/2005/8/layout/default"/>
    <dgm:cxn modelId="{2A5FA350-65D8-4B50-B192-D4332E44F4D4}" type="presParOf" srcId="{04D99830-DE47-4EE8-82BE-782C385BC0F8}" destId="{BA746316-F92E-433F-AE51-78850181ECD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34DD9-AF7E-4AD5-BE64-057E50614D6C}">
      <dsp:nvSpPr>
        <dsp:cNvPr id="0" name=""/>
        <dsp:cNvSpPr/>
      </dsp:nvSpPr>
      <dsp:spPr>
        <a:xfrm>
          <a:off x="411752" y="1478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kern="1200" baseline="0"/>
            <a:t>engagierte Mitarbeiter</a:t>
          </a:r>
          <a:endParaRPr lang="en-US" sz="1300" kern="1200"/>
        </a:p>
      </dsp:txBody>
      <dsp:txXfrm>
        <a:off x="411752" y="1478"/>
        <a:ext cx="2045262" cy="1227157"/>
      </dsp:txXfrm>
    </dsp:sp>
    <dsp:sp modelId="{F6394F2F-EEF2-4C91-AFEB-710CE3901F49}">
      <dsp:nvSpPr>
        <dsp:cNvPr id="0" name=""/>
        <dsp:cNvSpPr/>
      </dsp:nvSpPr>
      <dsp:spPr>
        <a:xfrm>
          <a:off x="2661541" y="1478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kern="1200" baseline="0"/>
            <a:t>gute Beobachtungsgabe</a:t>
          </a:r>
          <a:endParaRPr lang="en-US" sz="1300" kern="1200"/>
        </a:p>
      </dsp:txBody>
      <dsp:txXfrm>
        <a:off x="2661541" y="1478"/>
        <a:ext cx="2045262" cy="1227157"/>
      </dsp:txXfrm>
    </dsp:sp>
    <dsp:sp modelId="{23C0233F-C8B2-4251-B8E1-313EE50D1B8D}">
      <dsp:nvSpPr>
        <dsp:cNvPr id="0" name=""/>
        <dsp:cNvSpPr/>
      </dsp:nvSpPr>
      <dsp:spPr>
        <a:xfrm>
          <a:off x="4911329" y="1478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kern="1200" baseline="0" dirty="0"/>
            <a:t>Mut/Geduld/Fantasie</a:t>
          </a:r>
          <a:endParaRPr lang="en-US" sz="1300" kern="1200" dirty="0"/>
        </a:p>
      </dsp:txBody>
      <dsp:txXfrm>
        <a:off x="4911329" y="1478"/>
        <a:ext cx="2045262" cy="1227157"/>
      </dsp:txXfrm>
    </dsp:sp>
    <dsp:sp modelId="{1BCF1B7C-DE0E-470C-87B2-8BC8ECD8BE4C}">
      <dsp:nvSpPr>
        <dsp:cNvPr id="0" name=""/>
        <dsp:cNvSpPr/>
      </dsp:nvSpPr>
      <dsp:spPr>
        <a:xfrm>
          <a:off x="7161117" y="1478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kern="1200" baseline="0" dirty="0"/>
            <a:t>umfassendes Wissen über UK</a:t>
          </a:r>
          <a:endParaRPr lang="en-US" sz="1300" kern="1200" dirty="0"/>
        </a:p>
      </dsp:txBody>
      <dsp:txXfrm>
        <a:off x="7161117" y="1478"/>
        <a:ext cx="2045262" cy="1227157"/>
      </dsp:txXfrm>
    </dsp:sp>
    <dsp:sp modelId="{EF9C7138-C247-45D3-8C07-5F910DDFB3A2}">
      <dsp:nvSpPr>
        <dsp:cNvPr id="0" name=""/>
        <dsp:cNvSpPr/>
      </dsp:nvSpPr>
      <dsp:spPr>
        <a:xfrm>
          <a:off x="411752" y="1433162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kern="1200" baseline="0"/>
            <a:t>Aufklärungsarbeit</a:t>
          </a:r>
          <a:endParaRPr lang="en-US" sz="1300" kern="1200"/>
        </a:p>
      </dsp:txBody>
      <dsp:txXfrm>
        <a:off x="411752" y="1433162"/>
        <a:ext cx="2045262" cy="1227157"/>
      </dsp:txXfrm>
    </dsp:sp>
    <dsp:sp modelId="{6DA02852-D671-41BC-85B7-986E81D9AEBB}">
      <dsp:nvSpPr>
        <dsp:cNvPr id="0" name=""/>
        <dsp:cNvSpPr/>
      </dsp:nvSpPr>
      <dsp:spPr>
        <a:xfrm>
          <a:off x="2661541" y="1433162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0" i="0" kern="1200" baseline="0" dirty="0"/>
            <a:t>altersgerechtes UK- Material</a:t>
          </a:r>
          <a:endParaRPr lang="en-US" sz="1300" kern="1200" dirty="0"/>
        </a:p>
      </dsp:txBody>
      <dsp:txXfrm>
        <a:off x="2661541" y="1433162"/>
        <a:ext cx="2045262" cy="1227157"/>
      </dsp:txXfrm>
    </dsp:sp>
    <dsp:sp modelId="{9A0C7123-C4B6-4DAF-9E74-8E9E10B22C0E}">
      <dsp:nvSpPr>
        <dsp:cNvPr id="0" name=""/>
        <dsp:cNvSpPr/>
      </dsp:nvSpPr>
      <dsp:spPr>
        <a:xfrm>
          <a:off x="4911329" y="1433162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Zusammenarbeit mit Bezugssystemen</a:t>
          </a:r>
          <a:endParaRPr lang="en-US" sz="1300" kern="1200"/>
        </a:p>
      </dsp:txBody>
      <dsp:txXfrm>
        <a:off x="4911329" y="1433162"/>
        <a:ext cx="2045262" cy="1227157"/>
      </dsp:txXfrm>
    </dsp:sp>
    <dsp:sp modelId="{72219282-0C36-4530-8257-923A9B589B36}">
      <dsp:nvSpPr>
        <dsp:cNvPr id="0" name=""/>
        <dsp:cNvSpPr/>
      </dsp:nvSpPr>
      <dsp:spPr>
        <a:xfrm>
          <a:off x="7161117" y="1433162"/>
          <a:ext cx="2045262" cy="12271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Logopäden, die sich mit UK auseinandersetzen/ anbieten</a:t>
          </a:r>
          <a:endParaRPr lang="en-US" sz="1300" kern="1200" dirty="0"/>
        </a:p>
      </dsp:txBody>
      <dsp:txXfrm>
        <a:off x="7161117" y="1433162"/>
        <a:ext cx="2045262" cy="1227157"/>
      </dsp:txXfrm>
    </dsp:sp>
    <dsp:sp modelId="{D462DFDD-00D6-42EE-8418-92164C4E3F30}">
      <dsp:nvSpPr>
        <dsp:cNvPr id="0" name=""/>
        <dsp:cNvSpPr/>
      </dsp:nvSpPr>
      <dsp:spPr>
        <a:xfrm>
          <a:off x="411752" y="2864845"/>
          <a:ext cx="2045262" cy="12271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finanzielle Möglichkeiten, um einrichtungsintern UK-Materialien anzuschaffen</a:t>
          </a:r>
          <a:endParaRPr lang="en-US" sz="1300" kern="1200"/>
        </a:p>
      </dsp:txBody>
      <dsp:txXfrm>
        <a:off x="411752" y="2864845"/>
        <a:ext cx="2045262" cy="1227157"/>
      </dsp:txXfrm>
    </dsp:sp>
    <dsp:sp modelId="{F0392C77-037B-4F98-A94E-9A91A9C643CE}">
      <dsp:nvSpPr>
        <dsp:cNvPr id="0" name=""/>
        <dsp:cNvSpPr/>
      </dsp:nvSpPr>
      <dsp:spPr>
        <a:xfrm>
          <a:off x="2661541" y="2864845"/>
          <a:ext cx="2045262" cy="12271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Bewusstsein über die Wichtigkeit von Kommunikation (jeder Mensch will sich mitteilen)</a:t>
          </a:r>
          <a:endParaRPr lang="en-US" sz="1300" kern="1200"/>
        </a:p>
      </dsp:txBody>
      <dsp:txXfrm>
        <a:off x="2661541" y="2864845"/>
        <a:ext cx="2045262" cy="1227157"/>
      </dsp:txXfrm>
    </dsp:sp>
    <dsp:sp modelId="{2975E2A6-DDEA-4D5E-8F7F-DF76D4961E43}">
      <dsp:nvSpPr>
        <dsp:cNvPr id="0" name=""/>
        <dsp:cNvSpPr/>
      </dsp:nvSpPr>
      <dsp:spPr>
        <a:xfrm>
          <a:off x="4911329" y="2864845"/>
          <a:ext cx="2045262" cy="12271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Bewusstsein, dass auch Kommunikation Teil der Eingliederungshilfe ist, da sonst Selbstbestimmung und Teilhabe nicht möglich ist</a:t>
          </a:r>
          <a:endParaRPr lang="en-US" sz="1300" kern="1200"/>
        </a:p>
      </dsp:txBody>
      <dsp:txXfrm>
        <a:off x="4911329" y="2864845"/>
        <a:ext cx="2045262" cy="1227157"/>
      </dsp:txXfrm>
    </dsp:sp>
    <dsp:sp modelId="{BA746316-F92E-433F-AE51-78850181ECD5}">
      <dsp:nvSpPr>
        <dsp:cNvPr id="0" name=""/>
        <dsp:cNvSpPr/>
      </dsp:nvSpPr>
      <dsp:spPr>
        <a:xfrm>
          <a:off x="7161117" y="2864845"/>
          <a:ext cx="2045262" cy="12271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in Wohneinrichtungen personelle Kapazitäten</a:t>
          </a:r>
          <a:endParaRPr lang="en-US" sz="1300" kern="1200"/>
        </a:p>
      </dsp:txBody>
      <dsp:txXfrm>
        <a:off x="7161117" y="2864845"/>
        <a:ext cx="2045262" cy="1227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33FA1-2841-4B7D-9B17-201817D59A03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3E156-E046-4C2C-8EFC-A79153ECC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602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3E156-E046-4C2C-8EFC-A79153ECCD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7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88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24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62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11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54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1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32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69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41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9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29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57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252D-8663-4A7E-BAAF-53B1EF2D95E0}" type="datetimeFigureOut">
              <a:rPr lang="de-DE" smtClean="0"/>
              <a:t>26.05.2025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FEB8BD-6685-48B3-9F5C-BBF401628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47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7870" y="1710268"/>
            <a:ext cx="10793895" cy="1646302"/>
          </a:xfrm>
        </p:spPr>
        <p:txBody>
          <a:bodyPr/>
          <a:lstStyle/>
          <a:p>
            <a:pPr algn="ctr"/>
            <a:r>
              <a:rPr lang="de-DE" dirty="0"/>
              <a:t>UK in Einrichtungen für Erwachsene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Ramona Karmelita, Eileen Rogge</a:t>
            </a:r>
          </a:p>
        </p:txBody>
      </p:sp>
    </p:spTree>
    <p:extLst>
      <p:ext uri="{BB962C8B-B14F-4D97-AF65-F5344CB8AC3E}">
        <p14:creationId xmlns:p14="http://schemas.microsoft.com/office/powerpoint/2010/main" val="327001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F3CF1-F8B8-ABB7-D321-AE8987FA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20BD7F-C74A-9E8B-0625-892B7B535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8B8D3A-419A-CDEF-49B5-3FFB8CD4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3903304" cy="5343986"/>
          </a:xfrm>
        </p:spPr>
        <p:txBody>
          <a:bodyPr>
            <a:normAutofit/>
          </a:bodyPr>
          <a:lstStyle/>
          <a:p>
            <a:pPr algn="ctr"/>
            <a:b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br>
              <a:rPr lang="de-DE" dirty="0">
                <a:solidFill>
                  <a:srgbClr val="90C226"/>
                </a:solidFill>
                <a:latin typeface="Trebuchet MS" panose="020B0603020202020204"/>
              </a:rPr>
            </a:b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Beispiel</a:t>
            </a:r>
            <a:endParaRPr lang="de-DE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68EF940-754D-A2C6-F1F2-B9F825F9E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47B40C-1550-C73E-18F3-D77E990E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760" y="629479"/>
            <a:ext cx="7117642" cy="532410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/>
              <a:t>aufgewachsen vor Jahr 2000 in neuen Bundesländern:</a:t>
            </a:r>
          </a:p>
          <a:p>
            <a:pPr lvl="0"/>
            <a:r>
              <a:rPr lang="de-DE" dirty="0"/>
              <a:t>Schulpflicht erst ab 1992, bis dahin nur wenige Angebote/ Bildung je nach Schwere der Beeinträchtigung/ Lebensumfeld (in Familie od. in Einrichtung)</a:t>
            </a:r>
          </a:p>
          <a:p>
            <a:pPr lvl="0"/>
            <a:r>
              <a:rPr lang="de-DE" dirty="0"/>
              <a:t>aus eigener Erfahrung während versch. Praktika häufig beschränkt auf lebenspraktische Fähigkeiten, Bewegung, Wahrnehmung, besonders bei Menschen mit komplexen Beeinträchtigungen</a:t>
            </a:r>
          </a:p>
          <a:p>
            <a:pPr lvl="0"/>
            <a:r>
              <a:rPr lang="de-DE" dirty="0"/>
              <a:t>Einstellung: Menschen, die sich nicht verbal äußern können, sind auch kognitiv beeinträchtigt</a:t>
            </a:r>
          </a:p>
          <a:p>
            <a:pPr marL="0" lvl="0" indent="0">
              <a:buNone/>
            </a:pPr>
            <a:endParaRPr lang="de-DE" dirty="0"/>
          </a:p>
          <a:p>
            <a:pPr marL="0" lvl="0" indent="0">
              <a:buNone/>
            </a:pPr>
            <a:r>
              <a:rPr lang="de-DE" b="1" dirty="0"/>
              <a:t>aufgewachsen nach 2000: </a:t>
            </a:r>
          </a:p>
          <a:p>
            <a:r>
              <a:rPr lang="de-DE" dirty="0"/>
              <a:t>Frühförderung rückt immer weiter ins Bewusstsein, Versorgung mit Hilfsmitteln schon im Kindesalter </a:t>
            </a:r>
          </a:p>
          <a:p>
            <a:endParaRPr lang="de-D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1B6FA1-B9F7-7D77-CC60-8A9E2047D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FC619A8-75BB-BCF1-F274-5D9520E2C42C}"/>
              </a:ext>
            </a:extLst>
          </p:cNvPr>
          <p:cNvCxnSpPr/>
          <p:nvPr/>
        </p:nvCxnSpPr>
        <p:spPr>
          <a:xfrm>
            <a:off x="3903306" y="629479"/>
            <a:ext cx="0" cy="5224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33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7. Was braucht es?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461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Wie kann Kommunikation/Kommunikationsanbahnung gestaltet werden?</a:t>
            </a:r>
          </a:p>
          <a:p>
            <a:r>
              <a:rPr lang="de-DE" dirty="0"/>
              <a:t>anfangs hilfreich Einschätzung nach I. Leber, besonders im Bereich basaler Kommunikation/ Ebenen Ich und Du; Ich, Du und die Dinge</a:t>
            </a:r>
          </a:p>
          <a:p>
            <a:r>
              <a:rPr lang="de-DE" dirty="0"/>
              <a:t>Einsatz von Kernvokabular/ Fokuswörter in möglichst vielen Alltagssituationen und bei Angeboten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35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D9B1556-8CE1-D24E-A5CC-5A042FCF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kumimoji="0" lang="de-DE" sz="3600" b="0" i="0" u="none" strike="noStrike" kern="1200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7. Was braucht es?</a:t>
            </a:r>
            <a:endParaRPr lang="de-D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ED997418-EF79-8B75-0328-660378CE5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3579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10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8. UK in der Praxis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de-DE" dirty="0"/>
              <a:t>Symbole, Gebärden, techn. Hilfen, Fotos, Bezugsobjekte</a:t>
            </a:r>
          </a:p>
          <a:p>
            <a:pPr lvl="0"/>
            <a:r>
              <a:rPr lang="de-DE" dirty="0"/>
              <a:t>In Form von Kommunikationstafeln, Symbole als Orientierung (Tagesplanung, Übersicht Angebote, Räume, Speiseplan), versch. </a:t>
            </a:r>
            <a:r>
              <a:rPr lang="de-DE" dirty="0" err="1"/>
              <a:t>Talker</a:t>
            </a:r>
            <a:r>
              <a:rPr lang="de-DE" dirty="0"/>
              <a:t>, Kalender (</a:t>
            </a:r>
            <a:r>
              <a:rPr lang="de-DE" dirty="0" err="1"/>
              <a:t>Pictogenda</a:t>
            </a:r>
            <a:r>
              <a:rPr lang="de-DE" dirty="0"/>
              <a:t>), Buttons mit Sprachausgabe </a:t>
            </a:r>
          </a:p>
          <a:p>
            <a:pPr lvl="0"/>
            <a:r>
              <a:rPr lang="de-DE" dirty="0"/>
              <a:t>in den Arbeitsbereichen Arbeitsmappen</a:t>
            </a:r>
          </a:p>
          <a:p>
            <a:r>
              <a:rPr lang="de-DE" dirty="0"/>
              <a:t>Nutzung von Sprachausgabegeräten bei Botendiensten</a:t>
            </a:r>
          </a:p>
          <a:p>
            <a:r>
              <a:rPr lang="de-DE" dirty="0"/>
              <a:t>Umfeldsteuerung zum Erlernen von Ursache-Wirkungs- Prinzip (Ich kann etwas bewirken) </a:t>
            </a:r>
          </a:p>
          <a:p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Abschlusskreis: TN erzählen mithilfe von Anschauungsstücken, </a:t>
            </a:r>
            <a:r>
              <a:rPr lang="de-DE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Talker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 oder Buttons von ihrem Tag</a:t>
            </a:r>
            <a:endParaRPr lang="de-DE" dirty="0"/>
          </a:p>
          <a:p>
            <a:endParaRPr lang="de-D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328F55-FF2F-A780-EB71-A9F69C61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575" y="5286369"/>
            <a:ext cx="1512857" cy="13199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A57924D-D34C-DDD9-271B-4B268BCB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634" y="984162"/>
            <a:ext cx="1247969" cy="1247969"/>
          </a:xfrm>
          <a:prstGeom prst="rect">
            <a:avLst/>
          </a:prstGeom>
        </p:spPr>
      </p:pic>
      <p:pic>
        <p:nvPicPr>
          <p:cNvPr id="9" name="Grafik 8" descr="Ein Bild, das Clipart, Cartoon enthält.&#10;&#10;KI-generierte Inhalte können fehlerhaft sein.">
            <a:extLst>
              <a:ext uri="{FF2B5EF4-FFF2-40B4-BE49-F238E27FC236}">
                <a16:creationId xmlns:a16="http://schemas.microsoft.com/office/drawing/2014/main" id="{C6CF60A2-26ED-0C88-EAAE-1E4BC2529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3" y="172348"/>
            <a:ext cx="1404333" cy="11716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A88050-5AF9-10D9-C68D-F98D5F64E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79" y="236461"/>
            <a:ext cx="2227235" cy="167506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DE6FDD-44C2-E5A0-8EE3-85AB16FA0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335" y="3429000"/>
            <a:ext cx="1849476" cy="18494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9199FA7-9CB4-CB0B-611D-A757580F8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029" y="5419794"/>
            <a:ext cx="1362306" cy="13623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4C19C30-0730-B812-BBD6-CF5937336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2122" y="1869701"/>
            <a:ext cx="1578124" cy="157812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459AF7B-1B5A-74B3-D206-CFAB36257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9267" y="5344518"/>
            <a:ext cx="1512857" cy="15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515054"/>
            <a:ext cx="7766936" cy="1586753"/>
          </a:xfrm>
        </p:spPr>
        <p:txBody>
          <a:bodyPr/>
          <a:lstStyle/>
          <a:p>
            <a:pPr algn="ctr"/>
            <a:r>
              <a:rPr lang="de-DE" sz="4400" b="1" dirty="0"/>
              <a:t>Beispiele aus der Praxis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507067" y="3415553"/>
            <a:ext cx="7766936" cy="1732179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/>
              <a:t>Erfahrungen mit ehemaligen Bewohnern aus Wohneinrichtung/TFS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/>
              <a:t>Teilnehmer aus TFS (Alter zwischen 19 Jahren und 46 Jahren)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sz="2400" dirty="0"/>
              <a:t>Einsatz UK im Arbeitsalltag der Heilpädagogischen Tagesförderstätte „</a:t>
            </a:r>
            <a:r>
              <a:rPr lang="de-DE" sz="2400" dirty="0" err="1"/>
              <a:t>phase</a:t>
            </a:r>
            <a:r>
              <a:rPr lang="de-DE" sz="2400" dirty="0"/>
              <a:t> 1“ in Rostock</a:t>
            </a: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31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C. 1999/2000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Bewohnerin Pflegeheim </a:t>
            </a:r>
          </a:p>
          <a:p>
            <a:r>
              <a:rPr lang="de-DE" sz="2000" dirty="0"/>
              <a:t>damals 12 Jahre</a:t>
            </a:r>
          </a:p>
          <a:p>
            <a:r>
              <a:rPr lang="de-DE" sz="2000" dirty="0"/>
              <a:t>Gutes Sprachverständnis, keine verbale Sprache</a:t>
            </a:r>
          </a:p>
          <a:p>
            <a:r>
              <a:rPr lang="de-DE" sz="2000" dirty="0"/>
              <a:t>Ataktische Bewegungen</a:t>
            </a:r>
          </a:p>
          <a:p>
            <a:r>
              <a:rPr lang="de-DE" sz="2000" dirty="0"/>
              <a:t>Kommunikation Lautieren, Mimik, Gestik</a:t>
            </a:r>
          </a:p>
          <a:p>
            <a:r>
              <a:rPr lang="de-DE" sz="2000" dirty="0"/>
              <a:t>LÖB-Symbole auf Therapietisch geklebt, durch Holzleisten getrennt</a:t>
            </a:r>
          </a:p>
          <a:p>
            <a:r>
              <a:rPr lang="de-DE" sz="2000" dirty="0"/>
              <a:t>hat es schnell als Hilfe für sich erkannt und hat sich angestrengt, Symbole „auszulösen“</a:t>
            </a:r>
          </a:p>
          <a:p>
            <a:r>
              <a:rPr lang="de-DE" sz="2000" dirty="0"/>
              <a:t>Gestärktes </a:t>
            </a:r>
            <a:r>
              <a:rPr lang="de-DE" sz="2000" dirty="0" err="1"/>
              <a:t>Selbstbewußtsein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6618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J. (2000)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/>
              <a:t>Bewohnerin Pflegewohnheim, damals 12 Jahre </a:t>
            </a:r>
          </a:p>
          <a:p>
            <a:r>
              <a:rPr lang="de-DE" sz="2000" dirty="0"/>
              <a:t>keine Lautsprache</a:t>
            </a:r>
          </a:p>
          <a:p>
            <a:r>
              <a:rPr lang="de-DE" sz="2000" dirty="0"/>
              <a:t>Kommunikation basale Ebene (schnaufen, tiefes Atmen, Luft anhalten, schreien, lächeln), kein Blickkontakt, keine Reaktion auf eigenen Namen, stereotype Handlungen</a:t>
            </a:r>
          </a:p>
          <a:p>
            <a:r>
              <a:rPr lang="de-DE" sz="2000" dirty="0"/>
              <a:t>durch Spiegeln ihre Aufmerksamkeit erlangt</a:t>
            </a:r>
          </a:p>
          <a:p>
            <a:r>
              <a:rPr lang="de-DE" sz="2000" dirty="0"/>
              <a:t>Blickkontakt baute sich langsam auf</a:t>
            </a:r>
          </a:p>
          <a:p>
            <a:r>
              <a:rPr lang="de-DE" sz="2000" dirty="0"/>
              <a:t>reagiert zunehmend auf mich: bei Ansprache Blickkontakt, lächeln, kommt auf mich zu, sucht Nähe</a:t>
            </a:r>
          </a:p>
          <a:p>
            <a:r>
              <a:rPr lang="de-DE" sz="2000" dirty="0"/>
              <a:t>dieser Zustand hält bis heute an, obwohl ich sie nur selten sehe</a:t>
            </a:r>
          </a:p>
        </p:txBody>
      </p:sp>
    </p:spTree>
    <p:extLst>
      <p:ext uri="{BB962C8B-B14F-4D97-AF65-F5344CB8AC3E}">
        <p14:creationId xmlns:p14="http://schemas.microsoft.com/office/powerpoint/2010/main" val="3481107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85047"/>
            <a:ext cx="8596668" cy="4656316"/>
          </a:xfrm>
        </p:spPr>
        <p:txBody>
          <a:bodyPr>
            <a:noAutofit/>
          </a:bodyPr>
          <a:lstStyle/>
          <a:p>
            <a:r>
              <a:rPr lang="de-DE" sz="2000" dirty="0"/>
              <a:t>Bewohnerin Pflegewohnheim</a:t>
            </a:r>
          </a:p>
          <a:p>
            <a:r>
              <a:rPr lang="de-DE" sz="2000" dirty="0"/>
              <a:t>lange Jahre Angebote auf Kleinkindniveau erhalten</a:t>
            </a:r>
          </a:p>
          <a:p>
            <a:r>
              <a:rPr lang="de-DE" sz="2000" dirty="0"/>
              <a:t>durch langjähriges Kennen dann erkennbar, dass sie gutes Sprachverständnis hatte</a:t>
            </a:r>
          </a:p>
          <a:p>
            <a:r>
              <a:rPr lang="de-DE" sz="2000" dirty="0"/>
              <a:t>körperliche komplexe Beeinträchtigungen (starke Spastiken, Kontrakturen etc.)</a:t>
            </a:r>
          </a:p>
          <a:p>
            <a:r>
              <a:rPr lang="de-DE" sz="2000" dirty="0"/>
              <a:t>Kommunikation mittels Mimik, Lautieren</a:t>
            </a:r>
          </a:p>
          <a:p>
            <a:r>
              <a:rPr lang="de-DE" sz="2000" dirty="0"/>
              <a:t>mit 30 Jahren erstmals Möglichkeit der Erprobung UK-Hilfsmittel (</a:t>
            </a:r>
            <a:r>
              <a:rPr lang="de-DE" sz="2000" dirty="0" err="1"/>
              <a:t>Tobii</a:t>
            </a:r>
            <a:r>
              <a:rPr lang="de-DE" sz="2000" dirty="0"/>
              <a:t> mit Augensteuerung)</a:t>
            </a:r>
          </a:p>
          <a:p>
            <a:r>
              <a:rPr lang="de-DE" sz="2000" dirty="0"/>
              <a:t>schon in Erprobung erkennbar, dass sie es als Hilfe für sich erkannt hat </a:t>
            </a:r>
          </a:p>
          <a:p>
            <a:r>
              <a:rPr lang="de-DE" sz="2000" dirty="0"/>
              <a:t>Bsp. Gespräch über Aktivitäten am Vortag, Auswahl aus 6 Möglichkeiten, wählte 3 aus, wurde vom MA WH auch so bestätigt</a:t>
            </a:r>
          </a:p>
        </p:txBody>
      </p:sp>
    </p:spTree>
    <p:extLst>
      <p:ext uri="{BB962C8B-B14F-4D97-AF65-F5344CB8AC3E}">
        <p14:creationId xmlns:p14="http://schemas.microsoft.com/office/powerpoint/2010/main" val="2749980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A. 35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277471"/>
            <a:ext cx="8596668" cy="4763891"/>
          </a:xfrm>
        </p:spPr>
        <p:txBody>
          <a:bodyPr>
            <a:noAutofit/>
          </a:bodyPr>
          <a:lstStyle/>
          <a:p>
            <a:r>
              <a:rPr lang="de-DE" sz="1500" dirty="0"/>
              <a:t>Sprachverständnis vorhanden, unklar in welchem Ausmaß</a:t>
            </a:r>
          </a:p>
          <a:p>
            <a:r>
              <a:rPr lang="de-DE" sz="1500" dirty="0"/>
              <a:t>Kommunikation Mimik, Gestik, Lautieren (Silben), Zweck nicht immer erkennbar/nicht eindeutig, Kopfschütteln nur bei Ablehnung Essen/Trinken</a:t>
            </a:r>
          </a:p>
          <a:p>
            <a:r>
              <a:rPr lang="de-DE" sz="1500" dirty="0"/>
              <a:t>Angebote Beziehungsaufbau: </a:t>
            </a:r>
            <a:r>
              <a:rPr lang="de-DE" sz="1500" dirty="0" err="1"/>
              <a:t>TurnTaking</a:t>
            </a:r>
            <a:r>
              <a:rPr lang="de-DE" sz="1500" dirty="0"/>
              <a:t>/Spiegeln, freut sich darüber, verändert plötzlich Silben </a:t>
            </a:r>
          </a:p>
          <a:p>
            <a:r>
              <a:rPr lang="de-DE" sz="1500" dirty="0"/>
              <a:t>macht anfangs nur durch Blickkontakt zu gewünschtem Objekt (Teddy) aufmerksam</a:t>
            </a:r>
          </a:p>
          <a:p>
            <a:r>
              <a:rPr lang="de-DE" sz="1500" dirty="0"/>
              <a:t>durch Modelling vermehrt Triangulieren: Blick zu Objekt, Blickkontakt und zeigen auf Objekt</a:t>
            </a:r>
          </a:p>
          <a:p>
            <a:r>
              <a:rPr lang="de-DE" sz="1500" dirty="0"/>
              <a:t>„nochmal“ in Wort, Symbol und Gebärde eingeführt, in möglichst vielen Situationen eingesetzt</a:t>
            </a:r>
          </a:p>
          <a:p>
            <a:r>
              <a:rPr lang="de-DE" sz="1500" dirty="0"/>
              <a:t>nach ca. 1 Jahr bei Arbeitsangebot adäquat darauf reagiert, nach 2 Jahren reicht Symbol und schüttelt Kopf, um ein Weiterarbeiten abzulehnen</a:t>
            </a:r>
          </a:p>
          <a:p>
            <a:r>
              <a:rPr lang="de-DE" sz="1500" dirty="0"/>
              <a:t>bei interessanten Aktivitäten (Kuscheln, Seifenblasen), anfangs Blickkontakt, vereinzelt Greifen nach Gegenstand oder Person, vereinzelt greifen nach Symbolkarte, wenn Gewünschtes außer Reichweite war</a:t>
            </a:r>
          </a:p>
          <a:p>
            <a:r>
              <a:rPr lang="de-DE" sz="1500" dirty="0"/>
              <a:t>aktuell Auswahl aus 2-3erwünschten Aktivitäten mittels Button mit Sprachausgabe oder Symbolkarte</a:t>
            </a:r>
          </a:p>
          <a:p>
            <a:r>
              <a:rPr lang="de-DE" sz="1500" dirty="0"/>
              <a:t>Little </a:t>
            </a:r>
            <a:r>
              <a:rPr lang="de-DE" sz="1500" dirty="0" err="1"/>
              <a:t>Step</a:t>
            </a:r>
            <a:r>
              <a:rPr lang="de-DE" sz="1500" dirty="0"/>
              <a:t> </a:t>
            </a:r>
            <a:r>
              <a:rPr lang="de-DE" sz="1500" dirty="0" err="1"/>
              <a:t>by</a:t>
            </a:r>
            <a:r>
              <a:rPr lang="de-DE" sz="1500" dirty="0"/>
              <a:t> </a:t>
            </a:r>
            <a:r>
              <a:rPr lang="de-DE" sz="1500" dirty="0" err="1"/>
              <a:t>Step</a:t>
            </a:r>
            <a:r>
              <a:rPr lang="de-DE" sz="1500" dirty="0"/>
              <a:t> in </a:t>
            </a:r>
            <a:r>
              <a:rPr lang="de-DE" sz="1500" dirty="0" err="1"/>
              <a:t>Abschlußrunde</a:t>
            </a:r>
            <a:r>
              <a:rPr lang="de-DE" sz="1500" dirty="0"/>
              <a:t>: Begleitung bei Nutzung, freut sich über Reaktion anderer</a:t>
            </a:r>
          </a:p>
        </p:txBody>
      </p:sp>
    </p:spTree>
    <p:extLst>
      <p:ext uri="{BB962C8B-B14F-4D97-AF65-F5344CB8AC3E}">
        <p14:creationId xmlns:p14="http://schemas.microsoft.com/office/powerpoint/2010/main" val="125021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D. 40 Jahre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31259"/>
            <a:ext cx="8596668" cy="4710103"/>
          </a:xfrm>
        </p:spPr>
        <p:txBody>
          <a:bodyPr>
            <a:noAutofit/>
          </a:bodyPr>
          <a:lstStyle/>
          <a:p>
            <a:r>
              <a:rPr lang="de-DE" sz="1400" dirty="0"/>
              <a:t>keine verbale Sprache</a:t>
            </a:r>
          </a:p>
          <a:p>
            <a:r>
              <a:rPr lang="de-DE" sz="1400" dirty="0"/>
              <a:t>reagiert auf einfache Aufforderungen, Ansprache, Sprachverständnis schwer einschätzbar</a:t>
            </a:r>
          </a:p>
          <a:p>
            <a:r>
              <a:rPr lang="de-DE" sz="1400" dirty="0"/>
              <a:t>Kommunikation über Lautieren, Abwehrverhalten</a:t>
            </a:r>
          </a:p>
          <a:p>
            <a:r>
              <a:rPr lang="de-DE" sz="1400" dirty="0"/>
              <a:t>Nutzung von Symbolkarten seit 3 Jahren zum Visualisieren von Aufgaben</a:t>
            </a:r>
          </a:p>
          <a:p>
            <a:r>
              <a:rPr lang="de-DE" sz="1400" dirty="0"/>
              <a:t>nahm anfangs keine Notiz, zeigte kein Interesse an Symbolkarten</a:t>
            </a:r>
          </a:p>
          <a:p>
            <a:r>
              <a:rPr lang="de-DE" sz="1400" dirty="0"/>
              <a:t>durch kontinuierlichen Einsatz verbessert</a:t>
            </a:r>
          </a:p>
          <a:p>
            <a:r>
              <a:rPr lang="de-DE" sz="1400" dirty="0"/>
              <a:t>aktuell Einsatz zum Eindecken Tisch, bei Arbeitsangeboten, Visualisieren Tagesplan</a:t>
            </a:r>
          </a:p>
          <a:p>
            <a:r>
              <a:rPr lang="de-DE" sz="1400" dirty="0"/>
              <a:t>schaut sich Symbole an, zeigt Freude oder Desinteresse, bisher 1malig: freut sich über Bildkarte Physiotherapeutin und zeigt diese untermalt mit </a:t>
            </a:r>
            <a:r>
              <a:rPr lang="de-DE" sz="1400" dirty="0" err="1"/>
              <a:t>Lautierungen</a:t>
            </a:r>
            <a:r>
              <a:rPr lang="de-DE" sz="1400" dirty="0"/>
              <a:t> Gruppenmitglied, die auch bei der Therapeutin ist – eigenständige Kommunikation mit TN</a:t>
            </a:r>
          </a:p>
          <a:p>
            <a:r>
              <a:rPr lang="de-DE" sz="1400" dirty="0"/>
              <a:t>Button mit Sprachausgabe anfangs kein zweckgemäßer Gebrauch, erkundet/ drückt wahllos darauf umher, erwartet keine Reaktion aus Umfeld</a:t>
            </a:r>
          </a:p>
          <a:p>
            <a:r>
              <a:rPr lang="de-DE" sz="1400" dirty="0"/>
              <a:t>Einsatz </a:t>
            </a:r>
            <a:r>
              <a:rPr lang="de-DE" sz="1400" dirty="0" err="1"/>
              <a:t>Umfeldsteuerung</a:t>
            </a:r>
            <a:r>
              <a:rPr lang="de-DE" sz="1400" dirty="0"/>
              <a:t> bei Arbeitstätigkeiten: zunehmend Verständnis Ursache-Wirkungs-Prinzip, Zweck eines Tasters</a:t>
            </a:r>
          </a:p>
          <a:p>
            <a:r>
              <a:rPr lang="de-DE" sz="1400" dirty="0"/>
              <a:t>aktuell: sinngemäßer Einsatz Umfeldsteuerung, Einsatz Button bei </a:t>
            </a:r>
            <a:r>
              <a:rPr lang="de-DE" sz="1400" dirty="0" err="1"/>
              <a:t>Abschlußkreis</a:t>
            </a:r>
            <a:r>
              <a:rPr lang="de-DE" sz="1400" dirty="0"/>
              <a:t>: freut sich über Reaktionen</a:t>
            </a:r>
          </a:p>
        </p:txBody>
      </p:sp>
    </p:spTree>
    <p:extLst>
      <p:ext uri="{BB962C8B-B14F-4D97-AF65-F5344CB8AC3E}">
        <p14:creationId xmlns:p14="http://schemas.microsoft.com/office/powerpoint/2010/main" val="25846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Ablauf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i="1" dirty="0"/>
              <a:t>Wer sind wir?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i="1" dirty="0"/>
              <a:t>Wer sind Sie?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i="1" dirty="0"/>
              <a:t>Selbsterfahrung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dirty="0"/>
              <a:t>Zielgruppe und ihre besonderen Herausforderungen für die UK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dirty="0"/>
              <a:t>Vor welchen Herausforderungen wir stehen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dirty="0"/>
              <a:t>Welchen Einfluss hat die Biografie?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dirty="0"/>
              <a:t>Was braucht es?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de-DE" sz="2000" dirty="0"/>
              <a:t>UK in der Praxis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86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N. 46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gutes Sprachverständnis, verbale Sprache, schwer verständlich,</a:t>
            </a:r>
          </a:p>
          <a:p>
            <a:r>
              <a:rPr lang="de-DE" dirty="0"/>
              <a:t>gutes Symbol- und Kategorienverständnis</a:t>
            </a:r>
          </a:p>
          <a:p>
            <a:r>
              <a:rPr lang="de-DE" dirty="0"/>
              <a:t>hat Interesse an Buchstaben, scheinbar Wortbild-Verständnis, kann Silben zuordnen (Klettmappen)</a:t>
            </a:r>
          </a:p>
          <a:p>
            <a:r>
              <a:rPr lang="de-DE" dirty="0"/>
              <a:t>wird unsicher, verweigert </a:t>
            </a:r>
            <a:r>
              <a:rPr lang="de-DE" dirty="0" err="1"/>
              <a:t>Wdh</a:t>
            </a:r>
            <a:r>
              <a:rPr lang="de-DE" dirty="0"/>
              <a:t>., wenn sie nicht gleich verstanden wird</a:t>
            </a:r>
          </a:p>
          <a:p>
            <a:r>
              <a:rPr lang="de-DE" dirty="0"/>
              <a:t>nutzt Tablet in Freizeit, um sich Videos anzuschauen</a:t>
            </a:r>
          </a:p>
          <a:p>
            <a:r>
              <a:rPr lang="de-DE" dirty="0"/>
              <a:t>seit 2 Jahren mit </a:t>
            </a:r>
            <a:r>
              <a:rPr lang="de-DE" dirty="0" err="1"/>
              <a:t>Talker</a:t>
            </a:r>
            <a:r>
              <a:rPr lang="de-DE" dirty="0"/>
              <a:t> versorgt, erkundet diesen, zur gezielten Kommunikation Begleitung nötig</a:t>
            </a:r>
          </a:p>
          <a:p>
            <a:r>
              <a:rPr lang="de-DE" dirty="0"/>
              <a:t>Nutzung in Abschlusskreis und um Eltern vom Tag zu erzählen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5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L. 19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neu in der TFS</a:t>
            </a:r>
          </a:p>
          <a:p>
            <a:r>
              <a:rPr lang="de-DE" sz="2000" dirty="0"/>
              <a:t>Bisher kaum Angebote in UK erhalten (Button in Schule im Morgenkreis – Resonanz nicht bekannt)</a:t>
            </a:r>
          </a:p>
          <a:p>
            <a:r>
              <a:rPr lang="de-DE" sz="2000" dirty="0"/>
              <a:t>Sprachverständnis/ Symbolverständnis noch nicht klar einschätzbar</a:t>
            </a:r>
          </a:p>
          <a:p>
            <a:r>
              <a:rPr lang="de-DE" sz="2000" dirty="0"/>
              <a:t>zeigt noch kein Interesse an Buttons/ Umfeldsteuerung</a:t>
            </a:r>
          </a:p>
          <a:p>
            <a:r>
              <a:rPr lang="de-DE" sz="2000" dirty="0"/>
              <a:t>vereinzelt Reaktionen auf Symbolkarten und Gebärde</a:t>
            </a:r>
          </a:p>
          <a:p>
            <a:r>
              <a:rPr lang="de-DE" sz="2000" dirty="0"/>
              <a:t>aktuell: Einsatz Symbolkarten bei Tagesplanung und zum Ausdruck von Befinden, betrachtet Symbole, verweilt mit Blick auf Karten, die scheinbar mit ihrem augenscheinlichen Befinden/ Infos von der Mutter übereinstimmen</a:t>
            </a:r>
          </a:p>
        </p:txBody>
      </p:sp>
    </p:spTree>
    <p:extLst>
      <p:ext uri="{BB962C8B-B14F-4D97-AF65-F5344CB8AC3E}">
        <p14:creationId xmlns:p14="http://schemas.microsoft.com/office/powerpoint/2010/main" val="294697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</a:t>
            </a:r>
            <a:r>
              <a:rPr lang="de-DE" dirty="0"/>
              <a:t>. 40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373927"/>
          </a:xfrm>
        </p:spPr>
        <p:txBody>
          <a:bodyPr>
            <a:noAutofit/>
          </a:bodyPr>
          <a:lstStyle/>
          <a:p>
            <a:r>
              <a:rPr lang="de-DE" sz="2000" dirty="0"/>
              <a:t>Hörschädigung (nicht klar einschätzbar), herausforderndes Verhalten</a:t>
            </a:r>
          </a:p>
          <a:p>
            <a:r>
              <a:rPr lang="de-DE" sz="2000" dirty="0"/>
              <a:t>Kommunikation mittels </a:t>
            </a:r>
            <a:r>
              <a:rPr lang="de-DE" sz="2000" dirty="0" err="1"/>
              <a:t>Lautierungen</a:t>
            </a:r>
            <a:r>
              <a:rPr lang="de-DE" sz="2000" dirty="0"/>
              <a:t>, Gestik und Verhalten</a:t>
            </a:r>
          </a:p>
          <a:p>
            <a:r>
              <a:rPr lang="de-DE" sz="2000" dirty="0"/>
              <a:t>2008 Beginn Einsatz von Gebärden situativ als Orientierung/Strukturierung</a:t>
            </a:r>
          </a:p>
          <a:p>
            <a:r>
              <a:rPr lang="de-DE" sz="2000" dirty="0"/>
              <a:t>innerhalb weniger Monate ca. 30 Gebärden verstanden, gab Struktur und Orientierung, wirkte dadurch entspannter</a:t>
            </a:r>
          </a:p>
          <a:p>
            <a:r>
              <a:rPr lang="de-DE" sz="2000" dirty="0"/>
              <a:t>Symbolkarten zur Auswahl von Aktivitäten</a:t>
            </a:r>
          </a:p>
          <a:p>
            <a:r>
              <a:rPr lang="de-DE" sz="2000" dirty="0"/>
              <a:t>zeigt bei Zustimmung darauf und führt Karte zu sich</a:t>
            </a:r>
          </a:p>
          <a:p>
            <a:r>
              <a:rPr lang="de-DE" sz="2000" dirty="0"/>
              <a:t>bei Ablehnung gibt Karte zurück, schiebt oder wirft sie weg</a:t>
            </a:r>
          </a:p>
          <a:p>
            <a:r>
              <a:rPr lang="de-DE" sz="2000" dirty="0"/>
              <a:t>nutzt Symbolkarten zwar nicht von selbst, aber nimmt sie als Angebot an</a:t>
            </a:r>
          </a:p>
        </p:txBody>
      </p:sp>
    </p:spTree>
    <p:extLst>
      <p:ext uri="{BB962C8B-B14F-4D97-AF65-F5344CB8AC3E}">
        <p14:creationId xmlns:p14="http://schemas.microsoft.com/office/powerpoint/2010/main" val="3326385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R. 46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98495"/>
            <a:ext cx="8596668" cy="4642868"/>
          </a:xfrm>
        </p:spPr>
        <p:txBody>
          <a:bodyPr>
            <a:noAutofit/>
          </a:bodyPr>
          <a:lstStyle/>
          <a:p>
            <a:r>
              <a:rPr lang="de-DE" sz="2000" dirty="0"/>
              <a:t>am längsten UK-Erfahrung</a:t>
            </a:r>
          </a:p>
          <a:p>
            <a:r>
              <a:rPr lang="de-DE" sz="2000" dirty="0"/>
              <a:t>verbale Kommunikation, schwer verständlich</a:t>
            </a:r>
          </a:p>
          <a:p>
            <a:r>
              <a:rPr lang="de-DE" sz="2000" dirty="0"/>
              <a:t>gutes Sprachverständnis</a:t>
            </a:r>
          </a:p>
          <a:p>
            <a:r>
              <a:rPr lang="de-DE" sz="2000" dirty="0" err="1"/>
              <a:t>Talker</a:t>
            </a:r>
            <a:r>
              <a:rPr lang="de-DE" sz="2000" dirty="0"/>
              <a:t> mit </a:t>
            </a:r>
            <a:r>
              <a:rPr lang="de-DE" sz="2000" dirty="0" err="1"/>
              <a:t>MinSpeak</a:t>
            </a:r>
            <a:r>
              <a:rPr lang="de-DE" sz="2000" dirty="0"/>
              <a:t> mit Fingerführraster, </a:t>
            </a:r>
            <a:r>
              <a:rPr lang="de-DE" sz="2000" dirty="0" err="1"/>
              <a:t>Dynavox</a:t>
            </a:r>
            <a:r>
              <a:rPr lang="de-DE" sz="2000" dirty="0"/>
              <a:t> V-Max mit Kopfmaussteuerung, </a:t>
            </a:r>
            <a:r>
              <a:rPr lang="de-DE" sz="2000" dirty="0" err="1"/>
              <a:t>GridPad</a:t>
            </a:r>
            <a:r>
              <a:rPr lang="de-DE" sz="2000" dirty="0"/>
              <a:t> mit Scanning - Wechsel der Geräte aufgrund Veränderung körperlicher Einschränkungen bzw. veralteter Geräte</a:t>
            </a:r>
          </a:p>
          <a:p>
            <a:r>
              <a:rPr lang="de-DE" sz="2000" dirty="0"/>
              <a:t>Kommunikation hat großen Stellenwert, ist aber auch mit großen Anstrengungen/Zeitaufwand verbunden</a:t>
            </a:r>
          </a:p>
          <a:p>
            <a:r>
              <a:rPr lang="de-DE" sz="2000" dirty="0"/>
              <a:t>Zusätzlich zur schnelleren Kommunikation Kommunikationstafeln zur Verfügung</a:t>
            </a:r>
          </a:p>
          <a:p>
            <a:r>
              <a:rPr lang="de-DE" sz="2000" dirty="0"/>
              <a:t>aktuell Ausprobieren Blicktafeln</a:t>
            </a:r>
          </a:p>
        </p:txBody>
      </p:sp>
    </p:spTree>
    <p:extLst>
      <p:ext uri="{BB962C8B-B14F-4D97-AF65-F5344CB8AC3E}">
        <p14:creationId xmlns:p14="http://schemas.microsoft.com/office/powerpoint/2010/main" val="352725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M. 47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durch Beobachten anderen Gruppenmitglieds Sinn von Einsatz Button mit Sprachausgabe verstanden</a:t>
            </a:r>
          </a:p>
          <a:p>
            <a:r>
              <a:rPr lang="de-DE" sz="2000" dirty="0"/>
              <a:t>von sich aus auf sein Interesse adaptiert</a:t>
            </a:r>
          </a:p>
          <a:p>
            <a:r>
              <a:rPr lang="de-DE" sz="2000" dirty="0"/>
              <a:t>nutzt diesen, um sich Cappuccino einzufordern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3748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J. 46 Jahre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Symbolverständnis, gutes Sprachverständnis</a:t>
            </a:r>
          </a:p>
          <a:p>
            <a:r>
              <a:rPr lang="de-DE" sz="2000" dirty="0"/>
              <a:t>verbale Sprache nach Ansprache, schwer verständlich</a:t>
            </a:r>
          </a:p>
          <a:p>
            <a:r>
              <a:rPr lang="de-DE" sz="2000" dirty="0"/>
              <a:t>von sich aus nur selten und erst nach Blickkontakt </a:t>
            </a:r>
          </a:p>
          <a:p>
            <a:r>
              <a:rPr lang="de-DE" sz="2000" dirty="0"/>
              <a:t>Button mit Sprachausgabe ausprobiert, nutzte diesen nur nach Ansprache</a:t>
            </a:r>
          </a:p>
          <a:p>
            <a:r>
              <a:rPr lang="de-DE" sz="2000" dirty="0"/>
              <a:t>seit Beginn des Jahres bei Tagesbesprechung Einsatz Gefühlsskala, um Befinden zu erfragen</a:t>
            </a:r>
          </a:p>
          <a:p>
            <a:r>
              <a:rPr lang="de-DE" sz="2000" dirty="0"/>
              <a:t>schaut intensiv auf Symbole und wählt entsprechend aus</a:t>
            </a:r>
          </a:p>
        </p:txBody>
      </p:sp>
    </p:spTree>
    <p:extLst>
      <p:ext uri="{BB962C8B-B14F-4D97-AF65-F5344CB8AC3E}">
        <p14:creationId xmlns:p14="http://schemas.microsoft.com/office/powerpoint/2010/main" val="28510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Tagesplanung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Kommunikationstafeln in Gruppe zur Auswahl von Angeboten</a:t>
            </a:r>
          </a:p>
          <a:p>
            <a:r>
              <a:rPr lang="de-DE" sz="2400" dirty="0"/>
              <a:t>großer Tagesplan auf Flur für alle sichtbar zur Orientierung</a:t>
            </a:r>
          </a:p>
          <a:p>
            <a:r>
              <a:rPr lang="de-DE" sz="2400" dirty="0"/>
              <a:t>in Planung: Tafel mit Fotos von anwesenden Mitarbeitern</a:t>
            </a:r>
          </a:p>
        </p:txBody>
      </p:sp>
    </p:spTree>
    <p:extLst>
      <p:ext uri="{BB962C8B-B14F-4D97-AF65-F5344CB8AC3E}">
        <p14:creationId xmlns:p14="http://schemas.microsoft.com/office/powerpoint/2010/main" val="2755970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Gefühlsskala / Gefühlskarten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Angebot zu Tagesbeginn</a:t>
            </a:r>
          </a:p>
          <a:p>
            <a:r>
              <a:rPr lang="de-DE" sz="2400" dirty="0"/>
              <a:t>Stimmung erkennen/ benennen und mögliche Gründe finden, gemeinsam Hilfsangebote finden</a:t>
            </a:r>
          </a:p>
          <a:p>
            <a:r>
              <a:rPr lang="de-DE" sz="2400" dirty="0"/>
              <a:t>außerdem kann so Tagesablauf individueller angepasst werden</a:t>
            </a:r>
          </a:p>
          <a:p>
            <a:r>
              <a:rPr lang="de-DE" sz="2400" dirty="0"/>
              <a:t>zwischenzeitlicher Einsatz in Krisensituationen, wenn sich Teilnehmende darauf einlassen kann</a:t>
            </a:r>
          </a:p>
        </p:txBody>
      </p:sp>
    </p:spTree>
    <p:extLst>
      <p:ext uri="{BB962C8B-B14F-4D97-AF65-F5344CB8AC3E}">
        <p14:creationId xmlns:p14="http://schemas.microsoft.com/office/powerpoint/2010/main" val="2014441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Speiseplan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wird von einzelnen Teilnehmenden anhand von Ansage auf Button mit Fotokarten erstellt</a:t>
            </a:r>
          </a:p>
          <a:p>
            <a:r>
              <a:rPr lang="de-DE" sz="2800" dirty="0"/>
              <a:t>in Planung: Button für alle zugänglich machen</a:t>
            </a:r>
          </a:p>
        </p:txBody>
      </p:sp>
    </p:spTree>
    <p:extLst>
      <p:ext uri="{BB962C8B-B14F-4D97-AF65-F5344CB8AC3E}">
        <p14:creationId xmlns:p14="http://schemas.microsoft.com/office/powerpoint/2010/main" val="193330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Arbeitsangebote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Symbolkarten/Gebärden/ </a:t>
            </a:r>
            <a:r>
              <a:rPr lang="de-DE" sz="2400" dirty="0" err="1"/>
              <a:t>Talker</a:t>
            </a:r>
            <a:r>
              <a:rPr lang="de-DE" sz="2400" dirty="0"/>
              <a:t> werden genutzt:</a:t>
            </a:r>
          </a:p>
          <a:p>
            <a:pPr lvl="1"/>
            <a:r>
              <a:rPr lang="de-DE" sz="2200" dirty="0"/>
              <a:t>zum Visualisieren von Arbeitsabläufen</a:t>
            </a:r>
          </a:p>
          <a:p>
            <a:pPr lvl="1"/>
            <a:r>
              <a:rPr lang="de-DE" sz="2200" dirty="0"/>
              <a:t>Liste zum „eigenständigen“ Dokumentieren der Arbeit</a:t>
            </a:r>
          </a:p>
          <a:p>
            <a:pPr lvl="1"/>
            <a:r>
              <a:rPr lang="de-DE" sz="2200" dirty="0"/>
              <a:t>Werkraumordnung </a:t>
            </a:r>
          </a:p>
          <a:p>
            <a:pPr lvl="1"/>
            <a:r>
              <a:rPr lang="de-DE" sz="2200" dirty="0"/>
              <a:t>Auswahl von Materialien</a:t>
            </a:r>
          </a:p>
          <a:p>
            <a:endParaRPr lang="de-DE" sz="2400" dirty="0"/>
          </a:p>
          <a:p>
            <a:r>
              <a:rPr lang="de-DE" sz="2400" dirty="0"/>
              <a:t>Buttons mit Sprachausgabe für Botengänge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58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2D89C5-82ED-ADAE-35B7-A0D2D741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4. Zielgruppe und ihre besonderen Herausforderungen für die UK </a:t>
            </a:r>
            <a:r>
              <a:rPr lang="de-DE" sz="2000" dirty="0">
                <a:solidFill>
                  <a:schemeClr val="tx1"/>
                </a:solidFill>
              </a:rPr>
              <a:t>(Spindler 2018)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C73C64-76B3-7D10-C3A0-889111B24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b="1" dirty="0"/>
              <a:t>a) Heterogenität:</a:t>
            </a:r>
          </a:p>
          <a:p>
            <a:pPr>
              <a:lnSpc>
                <a:spcPct val="90000"/>
              </a:lnSpc>
            </a:pPr>
            <a:r>
              <a:rPr lang="de-DE" dirty="0"/>
              <a:t>Personen mit nur wenigen Einschränkungen in Laut- und Schriftsprache</a:t>
            </a:r>
          </a:p>
          <a:p>
            <a:pPr>
              <a:lnSpc>
                <a:spcPct val="90000"/>
              </a:lnSpc>
            </a:pPr>
            <a:r>
              <a:rPr lang="de-DE" dirty="0"/>
              <a:t>Personen mit guter Lautsprachkompetenz, aber keine oder nur eingeschränkte Schriftsprachkompetenzen</a:t>
            </a:r>
          </a:p>
          <a:p>
            <a:pPr>
              <a:lnSpc>
                <a:spcPct val="90000"/>
              </a:lnSpc>
            </a:pPr>
            <a:r>
              <a:rPr lang="de-DE" dirty="0"/>
              <a:t>Personen, die nicht primär über Lautsprache kommunizieren, aber über Lautsprachverständnis + über komplexe, alternative Kommunikationssysteme verfügen (Gebärden, Symbolsysteme, ggf. Schriftsprache)</a:t>
            </a:r>
          </a:p>
          <a:p>
            <a:pPr>
              <a:lnSpc>
                <a:spcPct val="90000"/>
              </a:lnSpc>
            </a:pPr>
            <a:r>
              <a:rPr lang="de-DE" dirty="0"/>
              <a:t>Personen mit eingeschränkten Lautsprachkompetenzen, ohne Schriftsprache, Kommunikation über einzelne Worte/kurze Sätze, guter Zugang zu alternativen Kommunikationssystemen, Lausprachverständnis vorhanden</a:t>
            </a:r>
          </a:p>
          <a:p>
            <a:pPr>
              <a:lnSpc>
                <a:spcPct val="90000"/>
              </a:lnSpc>
            </a:pPr>
            <a:r>
              <a:rPr lang="de-DE" dirty="0"/>
              <a:t>Personen mit rudimentärem Lautsprachverständnis, keine aktive Lautsprache, kein Zugang zu einfachen alternativen Kommunikationssystemen</a:t>
            </a:r>
          </a:p>
          <a:p>
            <a:pPr>
              <a:lnSpc>
                <a:spcPct val="90000"/>
              </a:lnSpc>
            </a:pPr>
            <a:r>
              <a:rPr lang="de-DE" dirty="0"/>
              <a:t>Personen ohne eindeutig feststellbares Lautsprachverständnis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5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UK-/basale Aktionsgeschichten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65729"/>
            <a:ext cx="8596668" cy="4575633"/>
          </a:xfrm>
        </p:spPr>
        <p:txBody>
          <a:bodyPr>
            <a:noAutofit/>
          </a:bodyPr>
          <a:lstStyle/>
          <a:p>
            <a:r>
              <a:rPr lang="de-DE" sz="2400" dirty="0"/>
              <a:t>durch Buttons mit Sprachausgabe und Umfeldsteuerung aktive Teilnahme / Mitgestaltung der Geschichten möglich</a:t>
            </a:r>
          </a:p>
          <a:p>
            <a:r>
              <a:rPr lang="de-DE" sz="2400" dirty="0"/>
              <a:t>vielfältige Möglichkeiten zum Erlernen von Ursache-Wirkungsprinzip</a:t>
            </a:r>
          </a:p>
          <a:p>
            <a:r>
              <a:rPr lang="de-DE" sz="2400" dirty="0"/>
              <a:t>teilweise Schwierigkeiten, altersentsprechende Inhalte zu finden, da nicht für alle Teilnehmer Geschichten für Kinder geeignet/interessant sind</a:t>
            </a:r>
          </a:p>
          <a:p>
            <a:r>
              <a:rPr lang="de-DE" sz="2400" dirty="0"/>
              <a:t>hier ist Fantasie gefragt, um selbst Geschichten zu erfinden</a:t>
            </a:r>
          </a:p>
          <a:p>
            <a:r>
              <a:rPr lang="de-DE" sz="2400" dirty="0"/>
              <a:t>als Denkanstoß eignet sich Buch „Basale Aktions-geschichten“ (Nicole </a:t>
            </a:r>
            <a:r>
              <a:rPr lang="de-DE" sz="2400" dirty="0" err="1"/>
              <a:t>Goudarzi</a:t>
            </a:r>
            <a:r>
              <a:rPr lang="de-DE" sz="2400" dirty="0"/>
              <a:t>)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355" y="3885822"/>
            <a:ext cx="2590801" cy="26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4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Themenbezogene Gesprächsrunden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wurde gerade neu (seit April 2025) eingeführt</a:t>
            </a:r>
          </a:p>
          <a:p>
            <a:r>
              <a:rPr lang="de-DE" sz="2400" dirty="0"/>
              <a:t>Interessen/aktuelle Themen finden</a:t>
            </a:r>
          </a:p>
          <a:p>
            <a:r>
              <a:rPr lang="de-DE" sz="2400" dirty="0"/>
              <a:t>derzeitiges Thema: Persönliche Zukunftsplanung</a:t>
            </a:r>
          </a:p>
          <a:p>
            <a:r>
              <a:rPr lang="de-DE" sz="2400" dirty="0"/>
              <a:t>gezielter Einsatz von </a:t>
            </a:r>
            <a:r>
              <a:rPr lang="de-DE" sz="2400" dirty="0" err="1"/>
              <a:t>Talkern</a:t>
            </a:r>
            <a:r>
              <a:rPr lang="de-DE" sz="2400" dirty="0"/>
              <a:t> und Kommunikationstafeln</a:t>
            </a:r>
          </a:p>
        </p:txBody>
      </p:sp>
    </p:spTree>
    <p:extLst>
      <p:ext uri="{BB962C8B-B14F-4D97-AF65-F5344CB8AC3E}">
        <p14:creationId xmlns:p14="http://schemas.microsoft.com/office/powerpoint/2010/main" val="2992245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Abschlusskreis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Einsatz vielfältiger Möglichkeiten zur Kommunikation</a:t>
            </a:r>
          </a:p>
          <a:p>
            <a:r>
              <a:rPr lang="de-DE" sz="2400" dirty="0"/>
              <a:t>persönliche </a:t>
            </a:r>
            <a:r>
              <a:rPr lang="de-DE" sz="2400" dirty="0" err="1"/>
              <a:t>Talker</a:t>
            </a:r>
            <a:r>
              <a:rPr lang="de-DE" sz="2400" dirty="0"/>
              <a:t>, einfache Buttons mit Sprachausgabe, Anschauungsstücke</a:t>
            </a:r>
          </a:p>
          <a:p>
            <a:r>
              <a:rPr lang="de-DE" sz="2400" dirty="0"/>
              <a:t>erkennbar, dass TN sich freuen/ selbstbewusster werden, da sie von sich und ihren Tätigkeiten berichten können und eine Reaktion auf ihre Äußerungen durch Mitarbeiter und Teilnehmer bekommen</a:t>
            </a:r>
          </a:p>
        </p:txBody>
      </p:sp>
    </p:spTree>
    <p:extLst>
      <p:ext uri="{BB962C8B-B14F-4D97-AF65-F5344CB8AC3E}">
        <p14:creationId xmlns:p14="http://schemas.microsoft.com/office/powerpoint/2010/main" val="551545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4A04F8-1D14-04E0-6EDA-8D436C09F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Quellen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B37D2D-88F5-B7A7-676C-7F03F969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de-DE" dirty="0"/>
              <a:t>Spindler, C. (2018): (Mit-)Sprache. Unterstützte Kommunikation bei erwachsenen Menschen mit kognitiver Beeinträchtigung als Grundlage für Selbstbestimmung, Empowerment und Partizipation. In Bollmeyer, H. et. al. (Hrsg.): UK Inklusive. Teilhabe durch Unterstützte Kommunikation (S. 155-169). von Loeper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de-DE" dirty="0"/>
              <a:t>Zürcher, P. (2018): Standards in Unterstützter Kommunikation und Partizipation. Umsetzung der Unterstützten Kommunikation in einer Einrichtung für Erwachsene mit kognitiven Beeinträchtigungen.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 Bollmeyer, H. et. al. (Hrsg.): UK Inklusive. Teilhabe durch Unterstützte Kommunikation (S. 143-154). von Loeper</a:t>
            </a:r>
          </a:p>
          <a:p>
            <a:endParaRPr lang="de-D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278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E6300-FA9C-7944-1873-9777FFA21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6BE9FC-C462-9465-CF0A-C281FBA94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0CD4F0-4CED-0853-A164-0D182505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885" y="2780175"/>
            <a:ext cx="10729382" cy="1320800"/>
          </a:xfrm>
        </p:spPr>
        <p:txBody>
          <a:bodyPr>
            <a:noAutofit/>
          </a:bodyPr>
          <a:lstStyle/>
          <a:p>
            <a:r>
              <a:rPr lang="de-DE" sz="4400" b="1" dirty="0"/>
              <a:t>Vielen Dank für Ihre Aufmerksamkeit!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75EA6CE-8358-D6EB-A2DC-B9B0272C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CCEB4E-85DF-007A-FEB6-90DBA98D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8DB9132-1609-BDEC-62D5-A1BA1F87B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15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50BFD-98E6-5FA4-FFE7-90C3029BBD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b</a:t>
            </a:r>
            <a:r>
              <a:rPr lang="de-DE" b="1" dirty="0"/>
              <a:t>) Asynchronität der Sprachentwicklung und fehlende Informationen zum Spracherwerb:</a:t>
            </a:r>
          </a:p>
          <a:p>
            <a:r>
              <a:rPr lang="de-DE" dirty="0"/>
              <a:t>Sprachentwicklung bei Menschen mit kognitiver Beeinträchtigung bereits im Kindesalter asynchron</a:t>
            </a:r>
          </a:p>
          <a:p>
            <a:r>
              <a:rPr lang="de-DE" dirty="0"/>
              <a:t>im Erwachsenenalter keine eindeutige Aussage über Sprachentwicklung im Kindes- und Jugendalter möglich</a:t>
            </a:r>
          </a:p>
          <a:p>
            <a:r>
              <a:rPr lang="de-DE" dirty="0"/>
              <a:t>bei Übergängen Gefahr von Brüchen in der (Sprach-)Entwicklung</a:t>
            </a:r>
          </a:p>
          <a:p>
            <a:r>
              <a:rPr lang="de-DE" dirty="0"/>
              <a:t>wenig bekannt, wie bereits erworbenes wieder abgerufen werden kann</a:t>
            </a:r>
          </a:p>
          <a:p>
            <a:r>
              <a:rPr lang="de-DE" dirty="0"/>
              <a:t>Plateaubildung: Bewältigung Lebensalltag durch Anpassung im Rahmen der eingeschränkten Kommunikationsmöglichkeiten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AE7009-D584-9FF0-804A-9EFF947ACC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3502" y="2160589"/>
            <a:ext cx="8596668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c) </a:t>
            </a:r>
            <a:r>
              <a:rPr lang="de-DE" b="1" dirty="0"/>
              <a:t>mangelnde Berücksichtigung der Zielgruppe in Fachpublikationen:</a:t>
            </a:r>
          </a:p>
          <a:p>
            <a:r>
              <a:rPr lang="de-DE" dirty="0"/>
              <a:t>im deutschsprachigen Raum UK als Domäne der Körperbehindertenpädagogik </a:t>
            </a:r>
          </a:p>
          <a:p>
            <a:r>
              <a:rPr lang="de-DE" dirty="0"/>
              <a:t>im englischsprachigen Raum häufig Bezug zu Menschen mit chronischen Erkrankungen bzw. Beeinträchtigungen in Folge von Hirnverletzungen</a:t>
            </a:r>
          </a:p>
          <a:p>
            <a:r>
              <a:rPr lang="de-DE" dirty="0"/>
              <a:t>Fördereuphorie bei Kindern, bei Erwachsenen Fortschritte oftmals klein</a:t>
            </a:r>
          </a:p>
          <a:p>
            <a:r>
              <a:rPr lang="de-DE" dirty="0"/>
              <a:t>Kommunikationsförderung als eigenständige Förder-/Therapieform vorgesehen, dafür häufig kein qualifiziertes Personal vor Ort</a:t>
            </a:r>
          </a:p>
          <a:p>
            <a:pPr marL="0" indent="0"/>
            <a:endParaRPr lang="en-US" b="1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2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C3DA49-7C2F-BA12-07B0-20A942D4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DF780BD-FDD9-A5B7-BF6C-7AD8368CB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DA3599C-774A-4CA5-A107-9BD8495E3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A5B084-FE60-D759-D2B6-AE8682FE4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44B48A6-369A-2F97-5CF9-4E2BCD7D9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EB2AF886-4CA6-3FE9-86CB-51660FDD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7CDFF1F1-4FD1-A37A-C0F6-3A30299EE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44BBD7B7-D81B-04FE-4A21-FEBCF3EA6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F400888A-ECE4-A7D4-786C-F557E0D2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5F48D6B-44D4-6142-F3DE-7E3E2A231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2998277-FEF9-5A93-CA63-0583892DC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42842FB-DA7B-430A-E9CB-043C464DC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A790F6B-1811-3B32-20C6-E48BBECE8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E0D67CF-EE1E-4DEB-8884-A99B987D1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45CAD5-27CE-59EB-6075-2D8E932D0D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2864" y="973186"/>
            <a:ext cx="8596668" cy="566615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b="1" dirty="0"/>
              <a:t>d) kindgemäße Ausrichtung vieler UK-Hilfsmittel:</a:t>
            </a:r>
          </a:p>
          <a:p>
            <a:pPr>
              <a:lnSpc>
                <a:spcPct val="90000"/>
              </a:lnSpc>
            </a:pPr>
            <a:r>
              <a:rPr lang="de-DE" dirty="0"/>
              <a:t>Ablehnung möglich </a:t>
            </a:r>
          </a:p>
          <a:p>
            <a:pPr>
              <a:lnSpc>
                <a:spcPct val="90000"/>
              </a:lnSpc>
            </a:pPr>
            <a:r>
              <a:rPr lang="de-DE" dirty="0"/>
              <a:t>u.U. Stigmatisierungsangst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b="1" dirty="0"/>
              <a:t>e) Sozialisations- und Lerngeschichte der heutigen Erwachsenengeneration:</a:t>
            </a:r>
          </a:p>
          <a:p>
            <a:pPr>
              <a:lnSpc>
                <a:spcPct val="90000"/>
              </a:lnSpc>
            </a:pPr>
            <a:r>
              <a:rPr lang="de-DE" dirty="0"/>
              <a:t>häufig gekennzeichnet durch: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fehlendes diagnostisches Wissen um Behinderungen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biographische Brüche und Krisen bis hin zu</a:t>
            </a:r>
          </a:p>
          <a:p>
            <a:pPr lvl="1">
              <a:lnSpc>
                <a:spcPct val="90000"/>
              </a:lnSpc>
            </a:pPr>
            <a:r>
              <a:rPr lang="de-DE" sz="1800" dirty="0"/>
              <a:t>Erfahrung menschenunwürdiger Lebensbedingungen</a:t>
            </a:r>
          </a:p>
          <a:p>
            <a:pPr>
              <a:lnSpc>
                <a:spcPct val="90000"/>
              </a:lnSpc>
            </a:pPr>
            <a:r>
              <a:rPr lang="de-DE" dirty="0"/>
              <a:t>keine adäquate Förderung erhalten</a:t>
            </a:r>
          </a:p>
          <a:p>
            <a:pPr>
              <a:lnSpc>
                <a:spcPct val="90000"/>
              </a:lnSpc>
            </a:pPr>
            <a:r>
              <a:rPr lang="de-DE" dirty="0"/>
              <a:t>nicht zuletzt auf Grund des Vorurteils, dass UK Lautsprache verhindert</a:t>
            </a:r>
          </a:p>
          <a:p>
            <a:pPr>
              <a:lnSpc>
                <a:spcPct val="90000"/>
              </a:lnSpc>
            </a:pPr>
            <a:r>
              <a:rPr lang="de-DE" dirty="0"/>
              <a:t>nicht verstanden zu werden, hat diese Generation gelernt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i="1" dirty="0"/>
              <a:t>Kommunikationserfahrungen – Identitätsbildung –Selbstbestimmung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i="1" dirty="0"/>
              <a:t>bei Entwicklung des Menschen in interdependentem Wechselspiel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/>
          </a:p>
          <a:p>
            <a:pPr marL="457200" lvl="1" indent="0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CE2A08F0-C97B-931A-3F9E-9597422C4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5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CE70C-A585-BBD9-481A-708472A44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Isosceles Triangle 12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Isosceles Triangle 16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Isosceles Triangle 17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02E585-F0C8-8169-4FFB-A34CC2DA63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2864" y="1257649"/>
            <a:ext cx="8596668" cy="44085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b="1" dirty="0"/>
              <a:t>f) institutionelle Zwänge:</a:t>
            </a:r>
          </a:p>
          <a:p>
            <a:r>
              <a:rPr lang="de-DE" dirty="0"/>
              <a:t>Kommunikationsförderung im Erwachsenenalter zeit- und personalintensiv</a:t>
            </a:r>
          </a:p>
          <a:p>
            <a:r>
              <a:rPr lang="de-DE" dirty="0"/>
              <a:t>wenig spezialisiertes Personal (UK-bezogen)</a:t>
            </a:r>
          </a:p>
          <a:p>
            <a:r>
              <a:rPr lang="de-DE" dirty="0"/>
              <a:t>findet “nebenbei” statt und baut auf das Engagement Einzelner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g) “stellvertretende Deutung” als professionelle Herausforderung:</a:t>
            </a:r>
          </a:p>
          <a:p>
            <a:r>
              <a:rPr lang="de-DE" dirty="0"/>
              <a:t>Interpretieren und Vertreten der Interessen im Sinne einer besten Lösung</a:t>
            </a:r>
          </a:p>
          <a:p>
            <a:r>
              <a:rPr lang="de-DE" dirty="0"/>
              <a:t>hohes </a:t>
            </a:r>
            <a:r>
              <a:rPr lang="de-DE" dirty="0" err="1"/>
              <a:t>Missverständnispotenzial</a:t>
            </a:r>
            <a:endParaRPr lang="de-DE" dirty="0"/>
          </a:p>
          <a:p>
            <a:r>
              <a:rPr lang="de-DE" dirty="0"/>
              <a:t>Ko-Konstruktion funktioniert nur, wenn entsprechende Auswahlmöglichkeiten vorhanden sind</a:t>
            </a:r>
          </a:p>
          <a:p>
            <a:endParaRPr lang="en-US" dirty="0"/>
          </a:p>
          <a:p>
            <a:pPr marL="457200" lvl="1" indent="0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8433FA-B1C3-1D8A-6AF3-F93120B4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609600"/>
            <a:ext cx="10409765" cy="1320800"/>
          </a:xfrm>
        </p:spPr>
        <p:txBody>
          <a:bodyPr>
            <a:normAutofit/>
          </a:bodyPr>
          <a:lstStyle/>
          <a:p>
            <a:r>
              <a:rPr lang="de-DE" dirty="0"/>
              <a:t>4. Vor welchen Herausforderungen wir stehen </a:t>
            </a:r>
            <a:r>
              <a:rPr lang="de-DE" sz="2000" dirty="0">
                <a:solidFill>
                  <a:schemeClr val="tx1"/>
                </a:solidFill>
              </a:rPr>
              <a:t>(Zürcher 2018)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125B7-409B-8E90-AC1E-7F33A59B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de-DE" dirty="0"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ehlende Förderangebote wie Logopädie oder therapeutische Einzelbegleitung </a:t>
            </a:r>
          </a:p>
          <a:p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feste Strukturen in Einrichtungen verhindern häufig Selbstbestimmung</a:t>
            </a:r>
          </a:p>
          <a:p>
            <a:r>
              <a:rPr lang="de-DE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Hilfsmittel müssten ständig frei zugänglich sein - problematisch, wenn andere TN oder Bewohner dies nicht verstehen können</a:t>
            </a:r>
          </a:p>
          <a:p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de-DE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instiger Schwerpunkt von der Förderung/Unterstützung der Lebensplanung (Prozessbegleitung) verschiebt sich zu Betreuung im und durch den Alltag (Alltagsbegleitung)</a:t>
            </a:r>
          </a:p>
          <a:p>
            <a:r>
              <a:rPr lang="de-DE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Verstärkung durch arbeitsteilige Arbeitsorganisation</a:t>
            </a:r>
          </a:p>
          <a:p>
            <a:r>
              <a:rPr lang="de-DE" dirty="0"/>
              <a:t>Notwendig-, bzw. Dringlichkeit, Zuständigkeiten und Prozessausführung zu klären</a:t>
            </a:r>
          </a:p>
          <a:p>
            <a:r>
              <a:rPr lang="de-DE" dirty="0"/>
              <a:t>Bsp.: Bezugsbetreuersystem</a:t>
            </a:r>
            <a:endParaRPr lang="de-DE" kern="100" dirty="0">
              <a:cs typeface="Times New Roman" panose="02020603050405020304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2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5. Welchen Einfluss hat die Biografie?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dirty="0"/>
              <a:t>Zugang zu UK abhängig von versch. Faktoren: </a:t>
            </a:r>
          </a:p>
          <a:p>
            <a:pPr lvl="0"/>
            <a:r>
              <a:rPr lang="de-DE" dirty="0"/>
              <a:t>Wie und wann ist der Mensch aufgewachsen? </a:t>
            </a:r>
          </a:p>
          <a:p>
            <a:pPr lvl="0"/>
            <a:r>
              <a:rPr lang="de-DE" dirty="0"/>
              <a:t>Welche Angebote/ Bildung hat er in seinem Leben erhalten? </a:t>
            </a:r>
          </a:p>
          <a:p>
            <a:pPr lvl="0"/>
            <a:r>
              <a:rPr lang="de-DE" dirty="0"/>
              <a:t>Inwieweit wurde Eigenständigkeit/ Treffen von Entscheidungen/ Kommunikation gefördert? </a:t>
            </a:r>
          </a:p>
          <a:p>
            <a:pPr lvl="0"/>
            <a:r>
              <a:rPr lang="de-DE" dirty="0"/>
              <a:t>In welchem Alter kam der Mensch mit UK in Berührung und was/welche Verhaltensweisen hatten sich bis dahin schon verfestigt (herausforderndes Verhalten als Kommunikation, Resignation/ Rückzug…)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04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2204</Words>
  <Application>Microsoft Office PowerPoint</Application>
  <PresentationFormat>Breitbild</PresentationFormat>
  <Paragraphs>238</Paragraphs>
  <Slides>34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Aptos</vt:lpstr>
      <vt:lpstr>Arial</vt:lpstr>
      <vt:lpstr>Times New Roman</vt:lpstr>
      <vt:lpstr>Trebuchet MS</vt:lpstr>
      <vt:lpstr>Wingdings</vt:lpstr>
      <vt:lpstr>Wingdings 3</vt:lpstr>
      <vt:lpstr>Facette</vt:lpstr>
      <vt:lpstr>Facette</vt:lpstr>
      <vt:lpstr>UK in Einrichtungen für Erwachsene</vt:lpstr>
      <vt:lpstr>Ablauf</vt:lpstr>
      <vt:lpstr>4. Zielgruppe und ihre besonderen Herausforderungen für die UK (Spindler 2018)</vt:lpstr>
      <vt:lpstr>PowerPoint-Präsentation</vt:lpstr>
      <vt:lpstr>PowerPoint-Präsentation</vt:lpstr>
      <vt:lpstr>PowerPoint-Präsentation</vt:lpstr>
      <vt:lpstr>PowerPoint-Präsentation</vt:lpstr>
      <vt:lpstr>4. Vor welchen Herausforderungen wir stehen (Zürcher 2018)</vt:lpstr>
      <vt:lpstr>5. Welchen Einfluss hat die Biografie?</vt:lpstr>
      <vt:lpstr>    Beispiel</vt:lpstr>
      <vt:lpstr>7. Was braucht es?</vt:lpstr>
      <vt:lpstr>7. Was braucht es?</vt:lpstr>
      <vt:lpstr>8. UK in der Praxis</vt:lpstr>
      <vt:lpstr>Beispiele aus der Praxis</vt:lpstr>
      <vt:lpstr>C. 1999/2000</vt:lpstr>
      <vt:lpstr>J. (2000)</vt:lpstr>
      <vt:lpstr>N.</vt:lpstr>
      <vt:lpstr>A. 35 Jahre</vt:lpstr>
      <vt:lpstr>D. 40 Jahre </vt:lpstr>
      <vt:lpstr>N. 46 Jahre</vt:lpstr>
      <vt:lpstr>L. 19 Jahre</vt:lpstr>
      <vt:lpstr>Ch. 40 Jahre</vt:lpstr>
      <vt:lpstr>R. 46 Jahre</vt:lpstr>
      <vt:lpstr>M. 47 Jahre</vt:lpstr>
      <vt:lpstr>J. 46 Jahre</vt:lpstr>
      <vt:lpstr>Tagesplanung</vt:lpstr>
      <vt:lpstr>Gefühlsskala / Gefühlskarten</vt:lpstr>
      <vt:lpstr>Speiseplan</vt:lpstr>
      <vt:lpstr>Arbeitsangebote</vt:lpstr>
      <vt:lpstr>UK-/basale Aktionsgeschichten</vt:lpstr>
      <vt:lpstr>Themenbezogene Gesprächsrunden</vt:lpstr>
      <vt:lpstr>Abschlusskreis</vt:lpstr>
      <vt:lpstr>Quellen</vt:lpstr>
      <vt:lpstr>Vielen Dank für Ihre Aufmerksamkeit!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in Einrichtungen für Erwachsene</dc:title>
  <dc:creator>Ramona Henke</dc:creator>
  <cp:lastModifiedBy>Eileen Rogge</cp:lastModifiedBy>
  <cp:revision>25</cp:revision>
  <dcterms:created xsi:type="dcterms:W3CDTF">2025-02-12T23:42:10Z</dcterms:created>
  <dcterms:modified xsi:type="dcterms:W3CDTF">2025-05-26T09:32:51Z</dcterms:modified>
</cp:coreProperties>
</file>